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7"/>
  </p:notesMasterIdLst>
  <p:sldIdLst>
    <p:sldId id="257" r:id="rId2"/>
    <p:sldId id="4954" r:id="rId3"/>
    <p:sldId id="302" r:id="rId4"/>
    <p:sldId id="258" r:id="rId5"/>
    <p:sldId id="260" r:id="rId6"/>
    <p:sldId id="4949" r:id="rId7"/>
    <p:sldId id="5045" r:id="rId8"/>
    <p:sldId id="5046" r:id="rId9"/>
    <p:sldId id="4946" r:id="rId10"/>
    <p:sldId id="5016" r:id="rId11"/>
    <p:sldId id="5025" r:id="rId12"/>
    <p:sldId id="5026" r:id="rId13"/>
    <p:sldId id="5047" r:id="rId14"/>
    <p:sldId id="5059" r:id="rId15"/>
    <p:sldId id="5054" r:id="rId16"/>
    <p:sldId id="5038" r:id="rId17"/>
    <p:sldId id="5039" r:id="rId18"/>
    <p:sldId id="5048" r:id="rId19"/>
    <p:sldId id="4958" r:id="rId20"/>
    <p:sldId id="5028" r:id="rId21"/>
    <p:sldId id="5042" r:id="rId22"/>
    <p:sldId id="5041" r:id="rId23"/>
    <p:sldId id="5043" r:id="rId24"/>
    <p:sldId id="5058" r:id="rId25"/>
    <p:sldId id="5051" r:id="rId26"/>
    <p:sldId id="5052" r:id="rId27"/>
    <p:sldId id="5053" r:id="rId28"/>
    <p:sldId id="5044" r:id="rId29"/>
    <p:sldId id="5050" r:id="rId30"/>
    <p:sldId id="5012" r:id="rId31"/>
    <p:sldId id="5033" r:id="rId32"/>
    <p:sldId id="5037" r:id="rId33"/>
    <p:sldId id="5036" r:id="rId34"/>
    <p:sldId id="5035" r:id="rId35"/>
    <p:sldId id="5057" r:id="rId36"/>
    <p:sldId id="5055" r:id="rId37"/>
    <p:sldId id="5011" r:id="rId38"/>
    <p:sldId id="5030" r:id="rId39"/>
    <p:sldId id="5031" r:id="rId40"/>
    <p:sldId id="5017" r:id="rId41"/>
    <p:sldId id="5029" r:id="rId42"/>
    <p:sldId id="5049" r:id="rId43"/>
    <p:sldId id="5040" r:id="rId44"/>
    <p:sldId id="5034" r:id="rId45"/>
    <p:sldId id="5056" r:id="rId46"/>
    <p:sldId id="5018" r:id="rId47"/>
    <p:sldId id="5007" r:id="rId48"/>
    <p:sldId id="5019" r:id="rId49"/>
    <p:sldId id="5009" r:id="rId50"/>
    <p:sldId id="5015" r:id="rId51"/>
    <p:sldId id="5008" r:id="rId52"/>
    <p:sldId id="5013" r:id="rId53"/>
    <p:sldId id="5014" r:id="rId54"/>
    <p:sldId id="5023" r:id="rId55"/>
    <p:sldId id="5022" r:id="rId56"/>
    <p:sldId id="4950" r:id="rId57"/>
    <p:sldId id="4926" r:id="rId58"/>
    <p:sldId id="4994" r:id="rId59"/>
    <p:sldId id="4928" r:id="rId60"/>
    <p:sldId id="4995" r:id="rId61"/>
    <p:sldId id="4929" r:id="rId62"/>
    <p:sldId id="4930" r:id="rId63"/>
    <p:sldId id="4931" r:id="rId64"/>
    <p:sldId id="4932" r:id="rId65"/>
    <p:sldId id="4956" r:id="rId66"/>
    <p:sldId id="4999" r:id="rId67"/>
    <p:sldId id="5024" r:id="rId68"/>
    <p:sldId id="5000" r:id="rId69"/>
    <p:sldId id="5001" r:id="rId70"/>
    <p:sldId id="5002" r:id="rId71"/>
    <p:sldId id="5003" r:id="rId72"/>
    <p:sldId id="5004" r:id="rId73"/>
    <p:sldId id="5005" r:id="rId74"/>
    <p:sldId id="5006" r:id="rId75"/>
    <p:sldId id="303" r:id="rId76"/>
  </p:sldIdLst>
  <p:sldSz cx="9144000" cy="5143500" type="screen16x9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ay 1" id="{A6DA35F6-BD05-41BA-9E24-D9DCE1E747D9}">
          <p14:sldIdLst>
            <p14:sldId id="257"/>
            <p14:sldId id="4954"/>
            <p14:sldId id="302"/>
            <p14:sldId id="258"/>
            <p14:sldId id="260"/>
            <p14:sldId id="4949"/>
            <p14:sldId id="5045"/>
            <p14:sldId id="5046"/>
            <p14:sldId id="4946"/>
            <p14:sldId id="5016"/>
            <p14:sldId id="5025"/>
            <p14:sldId id="5026"/>
            <p14:sldId id="5047"/>
            <p14:sldId id="5059"/>
            <p14:sldId id="5054"/>
            <p14:sldId id="5038"/>
            <p14:sldId id="5039"/>
            <p14:sldId id="5048"/>
            <p14:sldId id="4958"/>
            <p14:sldId id="5028"/>
            <p14:sldId id="5042"/>
            <p14:sldId id="5041"/>
            <p14:sldId id="5043"/>
            <p14:sldId id="5058"/>
            <p14:sldId id="5051"/>
            <p14:sldId id="5052"/>
            <p14:sldId id="5053"/>
            <p14:sldId id="5044"/>
            <p14:sldId id="5050"/>
            <p14:sldId id="5012"/>
            <p14:sldId id="5033"/>
            <p14:sldId id="5037"/>
            <p14:sldId id="5036"/>
            <p14:sldId id="5035"/>
            <p14:sldId id="5057"/>
            <p14:sldId id="5055"/>
            <p14:sldId id="5011"/>
            <p14:sldId id="5030"/>
            <p14:sldId id="5031"/>
            <p14:sldId id="5017"/>
            <p14:sldId id="5029"/>
            <p14:sldId id="5049"/>
            <p14:sldId id="5040"/>
            <p14:sldId id="5034"/>
          </p14:sldIdLst>
        </p14:section>
        <p14:section name="Day 2" id="{8F29EAAC-88D3-4F2F-A0E0-E47ADFC6190D}">
          <p14:sldIdLst>
            <p14:sldId id="5056"/>
            <p14:sldId id="5018"/>
            <p14:sldId id="5007"/>
            <p14:sldId id="5019"/>
            <p14:sldId id="5009"/>
            <p14:sldId id="5015"/>
            <p14:sldId id="5008"/>
            <p14:sldId id="5013"/>
            <p14:sldId id="5014"/>
          </p14:sldIdLst>
        </p14:section>
        <p14:section name="About the Exam" id="{A66F3580-39C2-4FB3-BD3D-23F81ACFAF99}">
          <p14:sldIdLst>
            <p14:sldId id="5023"/>
            <p14:sldId id="5022"/>
            <p14:sldId id="4950"/>
            <p14:sldId id="4926"/>
            <p14:sldId id="4994"/>
            <p14:sldId id="4928"/>
            <p14:sldId id="4995"/>
            <p14:sldId id="4929"/>
            <p14:sldId id="4930"/>
            <p14:sldId id="4931"/>
            <p14:sldId id="4932"/>
            <p14:sldId id="4956"/>
            <p14:sldId id="4999"/>
            <p14:sldId id="5024"/>
            <p14:sldId id="5000"/>
            <p14:sldId id="5001"/>
            <p14:sldId id="5002"/>
            <p14:sldId id="5003"/>
            <p14:sldId id="5004"/>
            <p14:sldId id="5005"/>
            <p14:sldId id="5006"/>
          </p14:sldIdLst>
        </p14:section>
        <p14:section name="Closing" id="{A30AD725-1F83-483A-B2A2-10606E0AD1C5}">
          <p14:sldIdLst>
            <p14:sldId id="30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20801" autoAdjust="0"/>
    <p:restoredTop sz="95256" autoAdjust="0"/>
  </p:normalViewPr>
  <p:slideViewPr>
    <p:cSldViewPr snapToGrid="0" snapToObjects="1">
      <p:cViewPr varScale="1">
        <p:scale>
          <a:sx n="122" d="100"/>
          <a:sy n="122" d="100"/>
        </p:scale>
        <p:origin x="90" y="39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423246-C931-4730-A4A2-BFED4E238903}" type="datetimeFigureOut">
              <a:rPr lang="en-US" smtClean="0"/>
              <a:t>8/17/2020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838" y="4621213"/>
            <a:ext cx="5851525" cy="37798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CB9C95-065E-427E-B067-A9D5E88634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604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0543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2374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1098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9631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5129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7033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9027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2224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83029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4718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1123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26704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65596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45063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3896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2136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59723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90023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3917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30705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CB432F0-E49E-4C04-A383-401B93C7130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561136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4519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08999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051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8425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0114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5141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5000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8854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0347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5E3EC92-0BF8-B04C-BDA1-D36DC16EC2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36832" y="1597819"/>
            <a:ext cx="4975394" cy="110251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Lesson #: Lesson Name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36831" y="2788538"/>
            <a:ext cx="4975395" cy="1314450"/>
          </a:xfrm>
        </p:spPr>
        <p:txBody>
          <a:bodyPr>
            <a:normAutofit/>
          </a:bodyPr>
          <a:lstStyle>
            <a:lvl1pPr marL="685800" indent="-630936" algn="l">
              <a:buNone/>
              <a:tabLst>
                <a:tab pos="574675" algn="l"/>
              </a:tabLst>
              <a:defRPr sz="2800" b="0" baseline="0">
                <a:solidFill>
                  <a:srgbClr val="0000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#.# 	Learning objective or      Sub-lesson Title</a:t>
            </a:r>
          </a:p>
        </p:txBody>
      </p:sp>
    </p:spTree>
    <p:extLst>
      <p:ext uri="{BB962C8B-B14F-4D97-AF65-F5344CB8AC3E}">
        <p14:creationId xmlns:p14="http://schemas.microsoft.com/office/powerpoint/2010/main" val="31282576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3823434-19E5-7244-957A-48409271A87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8620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6839712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427779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70CCCA5-FF07-3E49-BCA2-619E38AACDE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78831"/>
            <a:ext cx="7552944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46140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7344" y="946356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03941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Images or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A56CC22-FD07-7A4D-847A-EADD8CC5182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78830"/>
            <a:ext cx="7556938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061837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Gray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1161795-AF74-6141-B77F-64153FAB4A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4371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483181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0254D4-82EE-7743-8DC5-A96F5C67993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144371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1512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9A03A33-EFE2-8C43-836B-41753232C69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805778" y="1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14537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463373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DCE74C-60B9-4019-9C53-715EEF88741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2201" y="66612"/>
            <a:ext cx="7180952" cy="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5178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0">
            <a:alphaModFix amt="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8B0A6C-EF38-9441-ADBF-8FE45FA6C46E}" type="datetimeFigureOut">
              <a:rPr lang="en-US" smtClean="0"/>
              <a:t>8/17/2020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032D76-6BE4-154B-A130-37D069E4235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 userDrawn="1"/>
        </p:nvSpPr>
        <p:spPr>
          <a:xfrm>
            <a:off x="457200" y="210636"/>
            <a:ext cx="8229600" cy="560552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Click to edit Master title style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E342F8D-E76A-4F87-BED0-4C2AD29540F4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981524" y="0"/>
            <a:ext cx="7180952" cy="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476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6" r:id="rId5"/>
    <p:sldLayoutId id="2147483657" r:id="rId6"/>
    <p:sldLayoutId id="2147483655" r:id="rId7"/>
    <p:sldLayoutId id="2147483658" r:id="rId8"/>
  </p:sldLayoutIdLst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0.jpeg"/><Relationship Id="rId5" Type="http://schemas.openxmlformats.org/officeDocument/2006/relationships/image" Target="../media/image59.jpeg"/><Relationship Id="rId4" Type="http://schemas.openxmlformats.org/officeDocument/2006/relationships/image" Target="../media/image58.jpe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39494" y="-81481"/>
            <a:ext cx="5504506" cy="1113576"/>
          </a:xfrm>
        </p:spPr>
        <p:txBody>
          <a:bodyPr/>
          <a:lstStyle/>
          <a:p>
            <a:r>
              <a:rPr lang="en-US" sz="2400" b="1" dirty="0">
                <a:solidFill>
                  <a:schemeClr val="bg1"/>
                </a:solidFill>
              </a:rPr>
              <a:t>Exam AI-100: Designing and Implementing an Azure AI Solution Crash Course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795" y="4172159"/>
            <a:ext cx="4975395" cy="1314450"/>
          </a:xfrm>
        </p:spPr>
        <p:txBody>
          <a:bodyPr/>
          <a:lstStyle/>
          <a:p>
            <a:r>
              <a:rPr lang="en-US" sz="2400" dirty="0"/>
              <a:t>Tim Warner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FBAF88-2BDC-4C38-B21E-60EC4813D1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7804" y="1227514"/>
            <a:ext cx="3039658" cy="3039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4805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Fundamental Terminology</a:t>
            </a:r>
          </a:p>
        </p:txBody>
      </p:sp>
    </p:spTree>
    <p:extLst>
      <p:ext uri="{BB962C8B-B14F-4D97-AF65-F5344CB8AC3E}">
        <p14:creationId xmlns:p14="http://schemas.microsoft.com/office/powerpoint/2010/main" val="7658385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2DD14-DCB2-4519-BFE0-80171BB67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Artificial Intelligence (AI)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66AF7D-76B1-4C5C-BB15-35302CEC85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Any technique that enables computers to mimic human intelligence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0BDA74-851D-405B-ABC5-8900A380A2A2}"/>
              </a:ext>
            </a:extLst>
          </p:cNvPr>
          <p:cNvSpPr txBox="1"/>
          <p:nvPr/>
        </p:nvSpPr>
        <p:spPr>
          <a:xfrm>
            <a:off x="6932605" y="4753479"/>
            <a:ext cx="22113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https://timw.info/2bdb4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E6B808C-2B26-447D-8CC5-25AABD0D4C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857" y="2243200"/>
            <a:ext cx="8714286" cy="10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365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2DD14-DCB2-4519-BFE0-80171BB67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(ML)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66AF7D-76B1-4C5C-BB15-35302CEC85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Subset of AI that includes techniques that enable machines to improve at tasks with experience.</a:t>
            </a:r>
          </a:p>
          <a:p>
            <a:r>
              <a:rPr lang="en-US" dirty="0"/>
              <a:t>Supervised</a:t>
            </a:r>
          </a:p>
          <a:p>
            <a:pPr lvl="1"/>
            <a:r>
              <a:rPr lang="en-US" dirty="0"/>
              <a:t>Regression (prediction): Numeric data</a:t>
            </a:r>
          </a:p>
          <a:p>
            <a:pPr lvl="1"/>
            <a:r>
              <a:rPr lang="en-US" dirty="0"/>
              <a:t>Classification: Non-numeric data</a:t>
            </a:r>
          </a:p>
          <a:p>
            <a:r>
              <a:rPr lang="en-US" dirty="0"/>
              <a:t>Unsupervised</a:t>
            </a:r>
          </a:p>
          <a:p>
            <a:pPr lvl="1"/>
            <a:r>
              <a:rPr lang="en-US" dirty="0"/>
              <a:t>Clustering</a:t>
            </a:r>
          </a:p>
        </p:txBody>
      </p:sp>
    </p:spTree>
    <p:extLst>
      <p:ext uri="{BB962C8B-B14F-4D97-AF65-F5344CB8AC3E}">
        <p14:creationId xmlns:p14="http://schemas.microsoft.com/office/powerpoint/2010/main" val="403515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2A1D3595-F2A1-441C-A2BF-E0654842E388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AI Schema</a:t>
            </a:r>
          </a:p>
        </p:txBody>
      </p:sp>
      <p:pic>
        <p:nvPicPr>
          <p:cNvPr id="12290" name="Picture 2" descr="Relationship diagram: AI vs. machine learning vs. deep learning">
            <a:extLst>
              <a:ext uri="{FF2B5EF4-FFF2-40B4-BE49-F238E27FC236}">
                <a16:creationId xmlns:a16="http://schemas.microsoft.com/office/drawing/2014/main" id="{77B58FBD-9C28-4262-88BF-DB9105A6C0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4474" y="681038"/>
            <a:ext cx="6124575" cy="4235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B4B69B3-269A-4691-AA29-317B499A9A60}"/>
              </a:ext>
            </a:extLst>
          </p:cNvPr>
          <p:cNvSpPr txBox="1"/>
          <p:nvPr/>
        </p:nvSpPr>
        <p:spPr>
          <a:xfrm>
            <a:off x="7149888" y="4835723"/>
            <a:ext cx="22113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https://timw.info/c7769</a:t>
            </a:r>
          </a:p>
        </p:txBody>
      </p:sp>
    </p:spTree>
    <p:extLst>
      <p:ext uri="{BB962C8B-B14F-4D97-AF65-F5344CB8AC3E}">
        <p14:creationId xmlns:p14="http://schemas.microsoft.com/office/powerpoint/2010/main" val="1485654967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2A1D3595-F2A1-441C-A2BF-E0654842E388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ML Model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B4B69B3-269A-4691-AA29-317B499A9A60}"/>
              </a:ext>
            </a:extLst>
          </p:cNvPr>
          <p:cNvSpPr txBox="1"/>
          <p:nvPr/>
        </p:nvSpPr>
        <p:spPr>
          <a:xfrm>
            <a:off x="7149888" y="4892873"/>
            <a:ext cx="22113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https://timw.info/37a04</a:t>
            </a:r>
          </a:p>
        </p:txBody>
      </p:sp>
      <p:pic>
        <p:nvPicPr>
          <p:cNvPr id="3074" name="Picture 2" descr="Image for post">
            <a:extLst>
              <a:ext uri="{FF2B5EF4-FFF2-40B4-BE49-F238E27FC236}">
                <a16:creationId xmlns:a16="http://schemas.microsoft.com/office/drawing/2014/main" id="{3AF76F76-1B2C-4BFD-9FE0-D8396AABB4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2644" y="643604"/>
            <a:ext cx="7276126" cy="409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0071978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2A1D3595-F2A1-441C-A2BF-E0654842E388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Responsible AI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B4B69B3-269A-4691-AA29-317B499A9A60}"/>
              </a:ext>
            </a:extLst>
          </p:cNvPr>
          <p:cNvSpPr txBox="1"/>
          <p:nvPr/>
        </p:nvSpPr>
        <p:spPr>
          <a:xfrm>
            <a:off x="7149888" y="4892873"/>
            <a:ext cx="22113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https://timw.info/84db2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C4CAA2A-AD94-44B6-B57D-E278123A5D44}"/>
              </a:ext>
            </a:extLst>
          </p:cNvPr>
          <p:cNvGrpSpPr/>
          <p:nvPr/>
        </p:nvGrpSpPr>
        <p:grpSpPr>
          <a:xfrm>
            <a:off x="1405660" y="560553"/>
            <a:ext cx="6348413" cy="4366134"/>
            <a:chOff x="1405660" y="560553"/>
            <a:chExt cx="6348413" cy="4366134"/>
          </a:xfrm>
        </p:grpSpPr>
        <p:pic>
          <p:nvPicPr>
            <p:cNvPr id="1026" name="Picture 2" descr="Values AI needs to respect">
              <a:extLst>
                <a:ext uri="{FF2B5EF4-FFF2-40B4-BE49-F238E27FC236}">
                  <a16:creationId xmlns:a16="http://schemas.microsoft.com/office/drawing/2014/main" id="{5A5BB41B-F28F-482B-8398-6D4801A68EE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05660" y="560553"/>
              <a:ext cx="6348413" cy="43661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2F68054-7D83-4CAC-A0AD-4BF3574985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17961" y="4321042"/>
              <a:ext cx="2961905" cy="523810"/>
            </a:xfrm>
            <a:prstGeom prst="rect">
              <a:avLst/>
            </a:prstGeom>
          </p:spPr>
        </p:pic>
      </p:grp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AED36EF-31AF-4BE3-A15D-AE4229D5A501}"/>
              </a:ext>
            </a:extLst>
          </p:cNvPr>
          <p:cNvSpPr/>
          <p:nvPr/>
        </p:nvSpPr>
        <p:spPr>
          <a:xfrm>
            <a:off x="2500312" y="4515763"/>
            <a:ext cx="4143375" cy="42136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Compliance Manager</a:t>
            </a:r>
          </a:p>
        </p:txBody>
      </p:sp>
    </p:spTree>
    <p:extLst>
      <p:ext uri="{BB962C8B-B14F-4D97-AF65-F5344CB8AC3E}">
        <p14:creationId xmlns:p14="http://schemas.microsoft.com/office/powerpoint/2010/main" val="360978518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7149888" y="4835723"/>
            <a:ext cx="22113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https://timw.info/a850d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2A1D3595-F2A1-441C-A2BF-E0654842E388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How a REST API Works</a:t>
            </a:r>
          </a:p>
        </p:txBody>
      </p:sp>
      <p:pic>
        <p:nvPicPr>
          <p:cNvPr id="6146" name="Picture 2" descr="How does REST API work?">
            <a:extLst>
              <a:ext uri="{FF2B5EF4-FFF2-40B4-BE49-F238E27FC236}">
                <a16:creationId xmlns:a16="http://schemas.microsoft.com/office/drawing/2014/main" id="{D530515A-4AAC-43BC-86B0-E10CC9039E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31838"/>
            <a:ext cx="9144000" cy="3679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D75AB2EA-8F7D-41BD-90F8-76928BE1BA90}"/>
              </a:ext>
            </a:extLst>
          </p:cNvPr>
          <p:cNvSpPr/>
          <p:nvPr/>
        </p:nvSpPr>
        <p:spPr>
          <a:xfrm>
            <a:off x="3070724" y="4317955"/>
            <a:ext cx="3005847" cy="62726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CRUD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093536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7010059" y="4853656"/>
            <a:ext cx="21339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https://timw.info/d7a91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50C9DAC-621B-43BB-AA3A-D723F88E8009}"/>
              </a:ext>
            </a:extLst>
          </p:cNvPr>
          <p:cNvGrpSpPr/>
          <p:nvPr/>
        </p:nvGrpSpPr>
        <p:grpSpPr>
          <a:xfrm>
            <a:off x="206452" y="1"/>
            <a:ext cx="8731096" cy="4662534"/>
            <a:chOff x="524519" y="569894"/>
            <a:chExt cx="8094962" cy="4154506"/>
          </a:xfrm>
        </p:grpSpPr>
        <p:pic>
          <p:nvPicPr>
            <p:cNvPr id="7170" name="Picture 2" descr="Image for post">
              <a:extLst>
                <a:ext uri="{FF2B5EF4-FFF2-40B4-BE49-F238E27FC236}">
                  <a16:creationId xmlns:a16="http://schemas.microsoft.com/office/drawing/2014/main" id="{56FA79FD-E688-4799-AABD-A391508061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0253" y="569894"/>
              <a:ext cx="8079228" cy="41545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6819EA1B-D80F-4551-B0AF-C0E202B625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4519" y="569894"/>
              <a:ext cx="5378340" cy="630261"/>
            </a:xfrm>
            <a:prstGeom prst="rect">
              <a:avLst/>
            </a:prstGeom>
          </p:spPr>
        </p:pic>
      </p:grpSp>
      <p:sp>
        <p:nvSpPr>
          <p:cNvPr id="5" name="Title 3">
            <a:extLst>
              <a:ext uri="{FF2B5EF4-FFF2-40B4-BE49-F238E27FC236}">
                <a16:creationId xmlns:a16="http://schemas.microsoft.com/office/drawing/2014/main" id="{2A1D3595-F2A1-441C-A2BF-E0654842E388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How a REST API Works</a:t>
            </a:r>
          </a:p>
        </p:txBody>
      </p:sp>
    </p:spTree>
    <p:extLst>
      <p:ext uri="{BB962C8B-B14F-4D97-AF65-F5344CB8AC3E}">
        <p14:creationId xmlns:p14="http://schemas.microsoft.com/office/powerpoint/2010/main" val="1151194646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7149888" y="4835723"/>
            <a:ext cx="22113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https://timw.info/cc6b1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2A1D3595-F2A1-441C-A2BF-E0654842E388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HTTP Methods</a:t>
            </a:r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B13C2CD9-4CD5-4571-87DC-BFB1301755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494" y="918939"/>
            <a:ext cx="8645011" cy="3558398"/>
          </a:xfrm>
          <a:prstGeom prst="rect">
            <a:avLst/>
          </a:prstGeom>
          <a:noFill/>
          <a:ln w="12700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6336263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Azure AI Technology Stack Overview</a:t>
            </a:r>
          </a:p>
        </p:txBody>
      </p:sp>
    </p:spTree>
    <p:extLst>
      <p:ext uri="{BB962C8B-B14F-4D97-AF65-F5344CB8AC3E}">
        <p14:creationId xmlns:p14="http://schemas.microsoft.com/office/powerpoint/2010/main" val="10835595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 Warner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3164" y="0"/>
            <a:ext cx="6386148" cy="5143500"/>
          </a:xfrm>
        </p:spPr>
        <p:txBody>
          <a:bodyPr anchor="ctr"/>
          <a:lstStyle/>
          <a:p>
            <a:r>
              <a:rPr lang="en-US" dirty="0"/>
              <a:t>Based in Nashville, TN, US</a:t>
            </a:r>
          </a:p>
          <a:p>
            <a:r>
              <a:rPr lang="en-US" dirty="0"/>
              <a:t>MCT, MVP</a:t>
            </a:r>
          </a:p>
          <a:p>
            <a:r>
              <a:rPr lang="en-US" dirty="0"/>
              <a:t>Twitter: </a:t>
            </a:r>
            <a:r>
              <a:rPr lang="en-US" b="1" dirty="0">
                <a:solidFill>
                  <a:srgbClr val="0070C0"/>
                </a:solidFill>
              </a:rPr>
              <a:t>@TechTrainerTim</a:t>
            </a:r>
          </a:p>
          <a:p>
            <a:r>
              <a:rPr lang="en-US" dirty="0"/>
              <a:t>Badge: </a:t>
            </a:r>
            <a:r>
              <a:rPr lang="en-US" b="1" dirty="0">
                <a:solidFill>
                  <a:srgbClr val="0070C0"/>
                </a:solidFill>
              </a:rPr>
              <a:t>timw.info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436B25-65F8-44BF-8D8B-5573BA73B8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8218" y="1280966"/>
            <a:ext cx="3358581" cy="2581564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1026" name="Picture 2" descr="Image result for microsoft mvp logo">
            <a:extLst>
              <a:ext uri="{FF2B5EF4-FFF2-40B4-BE49-F238E27FC236}">
                <a16:creationId xmlns:a16="http://schemas.microsoft.com/office/drawing/2014/main" id="{85B2107A-E062-439D-8C3B-70BE3E8D31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256" y="1881186"/>
            <a:ext cx="828675" cy="1381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2480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2DD14-DCB2-4519-BFE0-80171BB67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AI Stack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66AF7D-76B1-4C5C-BB15-35302CEC85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Apache Spark on Azure (</a:t>
            </a:r>
            <a:r>
              <a:rPr lang="en-US" dirty="0" err="1"/>
              <a:t>MMLSpark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HDInsight</a:t>
            </a:r>
          </a:p>
          <a:p>
            <a:pPr lvl="1"/>
            <a:r>
              <a:rPr lang="en-US" dirty="0"/>
              <a:t>Databricks</a:t>
            </a:r>
          </a:p>
          <a:p>
            <a:r>
              <a:rPr lang="en-US" dirty="0"/>
              <a:t>Azure Machine Learning</a:t>
            </a:r>
          </a:p>
          <a:p>
            <a:r>
              <a:rPr lang="en-US" dirty="0"/>
              <a:t>Azure Cognitive Services</a:t>
            </a:r>
          </a:p>
          <a:p>
            <a:r>
              <a:rPr lang="en-US" dirty="0"/>
              <a:t>Azure Cognitive Search</a:t>
            </a:r>
          </a:p>
          <a:p>
            <a:r>
              <a:rPr lang="en-US" dirty="0"/>
              <a:t>Azure Bot Service</a:t>
            </a:r>
          </a:p>
        </p:txBody>
      </p:sp>
    </p:spTree>
    <p:extLst>
      <p:ext uri="{BB962C8B-B14F-4D97-AF65-F5344CB8AC3E}">
        <p14:creationId xmlns:p14="http://schemas.microsoft.com/office/powerpoint/2010/main" val="1244620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2DD14-DCB2-4519-BFE0-80171BB67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Cognitive Services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66AF7D-76B1-4C5C-BB15-35302CEC85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u="sng" dirty="0">
                <a:solidFill>
                  <a:srgbClr val="333333"/>
                </a:solidFill>
                <a:effectLst/>
                <a:latin typeface="Cascadia Code Mono PL, Consolas,  Courier New"/>
              </a:rPr>
              <a:t> Vision</a:t>
            </a:r>
          </a:p>
          <a:p>
            <a:r>
              <a:rPr lang="en-US" b="0" dirty="0">
                <a:solidFill>
                  <a:srgbClr val="333333"/>
                </a:solidFill>
                <a:effectLst/>
                <a:latin typeface="Cascadia Code Mono PL, Consolas,  Courier New"/>
              </a:rPr>
              <a:t>     Computer Vision</a:t>
            </a:r>
          </a:p>
          <a:p>
            <a:r>
              <a:rPr lang="en-US" b="0" dirty="0">
                <a:solidFill>
                  <a:srgbClr val="333333"/>
                </a:solidFill>
                <a:effectLst/>
                <a:latin typeface="Cascadia Code Mono PL, Consolas,  Courier New"/>
              </a:rPr>
              <a:t>     Face</a:t>
            </a:r>
          </a:p>
          <a:p>
            <a:r>
              <a:rPr lang="en-US" b="0" dirty="0">
                <a:solidFill>
                  <a:srgbClr val="333333"/>
                </a:solidFill>
                <a:effectLst/>
                <a:latin typeface="Cascadia Code Mono PL, Consolas,  Courier New"/>
              </a:rPr>
              <a:t>     Video Indexer</a:t>
            </a:r>
          </a:p>
          <a:p>
            <a:r>
              <a:rPr lang="en-US" b="1" u="sng" dirty="0">
                <a:solidFill>
                  <a:srgbClr val="333333"/>
                </a:solidFill>
                <a:effectLst/>
                <a:latin typeface="Cascadia Code Mono PL, Consolas,  Courier New"/>
              </a:rPr>
              <a:t> Speech</a:t>
            </a:r>
          </a:p>
          <a:p>
            <a:r>
              <a:rPr lang="en-US" b="0" dirty="0">
                <a:solidFill>
                  <a:srgbClr val="333333"/>
                </a:solidFill>
                <a:effectLst/>
                <a:latin typeface="Cascadia Code Mono PL, Consolas,  Courier New"/>
              </a:rPr>
              <a:t>     Speech to Text</a:t>
            </a:r>
          </a:p>
          <a:p>
            <a:r>
              <a:rPr lang="en-US" b="0" dirty="0">
                <a:solidFill>
                  <a:srgbClr val="333333"/>
                </a:solidFill>
                <a:effectLst/>
                <a:latin typeface="Cascadia Code Mono PL, Consolas,  Courier New"/>
              </a:rPr>
              <a:t>     Speaker Recognition</a:t>
            </a:r>
          </a:p>
          <a:p>
            <a:r>
              <a:rPr lang="en-US" b="0" dirty="0">
                <a:solidFill>
                  <a:srgbClr val="333333"/>
                </a:solidFill>
                <a:effectLst/>
                <a:latin typeface="Cascadia Code Mono PL, Consolas,  Courier New"/>
              </a:rPr>
              <a:t>     Speech Translation</a:t>
            </a:r>
          </a:p>
        </p:txBody>
      </p:sp>
    </p:spTree>
    <p:extLst>
      <p:ext uri="{BB962C8B-B14F-4D97-AF65-F5344CB8AC3E}">
        <p14:creationId xmlns:p14="http://schemas.microsoft.com/office/powerpoint/2010/main" val="3166386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2DD14-DCB2-4519-BFE0-80171BB67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Cognitive Services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66AF7D-76B1-4C5C-BB15-35302CEC85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u="sng" dirty="0">
                <a:solidFill>
                  <a:srgbClr val="333333"/>
                </a:solidFill>
                <a:effectLst/>
                <a:latin typeface="Cascadia Code Mono PL, Consolas,  Courier New"/>
              </a:rPr>
              <a:t> Language</a:t>
            </a:r>
          </a:p>
          <a:p>
            <a:r>
              <a:rPr lang="en-US" b="0" dirty="0">
                <a:solidFill>
                  <a:srgbClr val="333333"/>
                </a:solidFill>
                <a:effectLst/>
                <a:latin typeface="Cascadia Code Mono PL, Consolas,  Courier New"/>
              </a:rPr>
              <a:t>     Text Analytics</a:t>
            </a:r>
          </a:p>
          <a:p>
            <a:r>
              <a:rPr lang="en-US" b="0" dirty="0">
                <a:solidFill>
                  <a:srgbClr val="333333"/>
                </a:solidFill>
                <a:effectLst/>
                <a:latin typeface="Cascadia Code Mono PL, Consolas,  Courier New"/>
              </a:rPr>
              <a:t>     LUIS</a:t>
            </a:r>
          </a:p>
          <a:p>
            <a:r>
              <a:rPr lang="en-US" b="1" u="sng" dirty="0">
                <a:solidFill>
                  <a:srgbClr val="333333"/>
                </a:solidFill>
                <a:effectLst/>
                <a:latin typeface="Cascadia Code Mono PL, Consolas,  Courier New"/>
              </a:rPr>
              <a:t> Decision</a:t>
            </a:r>
          </a:p>
          <a:p>
            <a:r>
              <a:rPr lang="en-US" b="0" dirty="0">
                <a:solidFill>
                  <a:srgbClr val="333333"/>
                </a:solidFill>
                <a:effectLst/>
                <a:latin typeface="Cascadia Code Mono PL, Consolas,  Courier New"/>
              </a:rPr>
              <a:t>     Content Moderator</a:t>
            </a:r>
          </a:p>
          <a:p>
            <a:r>
              <a:rPr lang="en-US" b="0" dirty="0">
                <a:solidFill>
                  <a:srgbClr val="333333"/>
                </a:solidFill>
                <a:effectLst/>
                <a:latin typeface="Cascadia Code Mono PL, Consolas,  Courier New"/>
              </a:rPr>
              <a:t> </a:t>
            </a:r>
            <a:r>
              <a:rPr lang="en-US" b="1" u="sng" dirty="0">
                <a:solidFill>
                  <a:srgbClr val="333333"/>
                </a:solidFill>
                <a:effectLst/>
                <a:latin typeface="Cascadia Code Mono PL, Consolas,  Courier New"/>
              </a:rPr>
              <a:t>Search</a:t>
            </a:r>
          </a:p>
          <a:p>
            <a:r>
              <a:rPr lang="en-US" b="0" dirty="0">
                <a:solidFill>
                  <a:srgbClr val="333333"/>
                </a:solidFill>
                <a:effectLst/>
                <a:latin typeface="Cascadia Code Mono PL, Consolas,  Courier New"/>
              </a:rPr>
              <a:t>     Bing Search</a:t>
            </a:r>
          </a:p>
          <a:p>
            <a:r>
              <a:rPr lang="en-US" b="0" dirty="0">
                <a:solidFill>
                  <a:srgbClr val="333333"/>
                </a:solidFill>
                <a:effectLst/>
                <a:latin typeface="Cascadia Code Mono PL, Consolas,  Courier New"/>
              </a:rPr>
              <a:t>     Bing Statistics</a:t>
            </a:r>
          </a:p>
        </p:txBody>
      </p:sp>
    </p:spTree>
    <p:extLst>
      <p:ext uri="{BB962C8B-B14F-4D97-AF65-F5344CB8AC3E}">
        <p14:creationId xmlns:p14="http://schemas.microsoft.com/office/powerpoint/2010/main" val="927007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Azure AI Related Services</a:t>
            </a:r>
          </a:p>
        </p:txBody>
      </p:sp>
    </p:spTree>
    <p:extLst>
      <p:ext uri="{BB962C8B-B14F-4D97-AF65-F5344CB8AC3E}">
        <p14:creationId xmlns:p14="http://schemas.microsoft.com/office/powerpoint/2010/main" val="29160943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7152239" y="4832650"/>
            <a:ext cx="29152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https://timw.info/7e4a3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2A1D3595-F2A1-441C-A2BF-E0654842E388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Azure SQL Database Family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4896FB2-2986-4AAE-857E-2DF730839630}"/>
              </a:ext>
            </a:extLst>
          </p:cNvPr>
          <p:cNvSpPr/>
          <p:nvPr/>
        </p:nvSpPr>
        <p:spPr>
          <a:xfrm>
            <a:off x="1531867" y="816554"/>
            <a:ext cx="6096000" cy="551655"/>
          </a:xfrm>
          <a:custGeom>
            <a:avLst/>
            <a:gdLst>
              <a:gd name="connsiteX0" fmla="*/ 0 w 6096000"/>
              <a:gd name="connsiteY0" fmla="*/ 91944 h 551655"/>
              <a:gd name="connsiteX1" fmla="*/ 91944 w 6096000"/>
              <a:gd name="connsiteY1" fmla="*/ 0 h 551655"/>
              <a:gd name="connsiteX2" fmla="*/ 6004056 w 6096000"/>
              <a:gd name="connsiteY2" fmla="*/ 0 h 551655"/>
              <a:gd name="connsiteX3" fmla="*/ 6096000 w 6096000"/>
              <a:gd name="connsiteY3" fmla="*/ 91944 h 551655"/>
              <a:gd name="connsiteX4" fmla="*/ 6096000 w 6096000"/>
              <a:gd name="connsiteY4" fmla="*/ 459711 h 551655"/>
              <a:gd name="connsiteX5" fmla="*/ 6004056 w 6096000"/>
              <a:gd name="connsiteY5" fmla="*/ 551655 h 551655"/>
              <a:gd name="connsiteX6" fmla="*/ 91944 w 6096000"/>
              <a:gd name="connsiteY6" fmla="*/ 551655 h 551655"/>
              <a:gd name="connsiteX7" fmla="*/ 0 w 6096000"/>
              <a:gd name="connsiteY7" fmla="*/ 459711 h 551655"/>
              <a:gd name="connsiteX8" fmla="*/ 0 w 6096000"/>
              <a:gd name="connsiteY8" fmla="*/ 91944 h 551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96000" h="551655">
                <a:moveTo>
                  <a:pt x="0" y="91944"/>
                </a:moveTo>
                <a:cubicBezTo>
                  <a:pt x="0" y="41165"/>
                  <a:pt x="41165" y="0"/>
                  <a:pt x="91944" y="0"/>
                </a:cubicBezTo>
                <a:lnTo>
                  <a:pt x="6004056" y="0"/>
                </a:lnTo>
                <a:cubicBezTo>
                  <a:pt x="6054835" y="0"/>
                  <a:pt x="6096000" y="41165"/>
                  <a:pt x="6096000" y="91944"/>
                </a:cubicBezTo>
                <a:lnTo>
                  <a:pt x="6096000" y="459711"/>
                </a:lnTo>
                <a:cubicBezTo>
                  <a:pt x="6096000" y="510490"/>
                  <a:pt x="6054835" y="551655"/>
                  <a:pt x="6004056" y="551655"/>
                </a:cubicBezTo>
                <a:lnTo>
                  <a:pt x="91944" y="551655"/>
                </a:lnTo>
                <a:cubicBezTo>
                  <a:pt x="41165" y="551655"/>
                  <a:pt x="0" y="510490"/>
                  <a:pt x="0" y="459711"/>
                </a:cubicBezTo>
                <a:lnTo>
                  <a:pt x="0" y="91944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4560" tIns="114560" rIns="114560" bIns="114560" numCol="1" spcCol="1270" anchor="ctr" anchorCtr="0">
            <a:noAutofit/>
          </a:bodyPr>
          <a:lstStyle/>
          <a:p>
            <a:pPr marL="0" lvl="0" indent="0" algn="l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300" kern="1200" dirty="0"/>
              <a:t>SQL Server in a Virtual Machine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D2235056-E0C1-41BC-93A4-F4CA5321C2C7}"/>
              </a:ext>
            </a:extLst>
          </p:cNvPr>
          <p:cNvSpPr/>
          <p:nvPr/>
        </p:nvSpPr>
        <p:spPr>
          <a:xfrm>
            <a:off x="1531867" y="1368209"/>
            <a:ext cx="6096000" cy="380880"/>
          </a:xfrm>
          <a:custGeom>
            <a:avLst/>
            <a:gdLst>
              <a:gd name="connsiteX0" fmla="*/ 0 w 6096000"/>
              <a:gd name="connsiteY0" fmla="*/ 0 h 380880"/>
              <a:gd name="connsiteX1" fmla="*/ 6096000 w 6096000"/>
              <a:gd name="connsiteY1" fmla="*/ 0 h 380880"/>
              <a:gd name="connsiteX2" fmla="*/ 6096000 w 6096000"/>
              <a:gd name="connsiteY2" fmla="*/ 380880 h 380880"/>
              <a:gd name="connsiteX3" fmla="*/ 0 w 6096000"/>
              <a:gd name="connsiteY3" fmla="*/ 380880 h 380880"/>
              <a:gd name="connsiteX4" fmla="*/ 0 w 6096000"/>
              <a:gd name="connsiteY4" fmla="*/ 0 h 380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380880">
                <a:moveTo>
                  <a:pt x="0" y="0"/>
                </a:moveTo>
                <a:lnTo>
                  <a:pt x="6096000" y="0"/>
                </a:lnTo>
                <a:lnTo>
                  <a:pt x="6096000" y="380880"/>
                </a:lnTo>
                <a:lnTo>
                  <a:pt x="0" y="38088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93548" tIns="29210" rIns="163576" bIns="29210" numCol="1" spcCol="1270" anchor="t" anchorCtr="0">
            <a:noAutofit/>
          </a:bodyPr>
          <a:lstStyle/>
          <a:p>
            <a:pPr marL="171450" lvl="1" indent="-171450" algn="l" defTabSz="80010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Char char="•"/>
            </a:pPr>
            <a:r>
              <a:rPr lang="en-US" sz="1800" kern="1200" dirty="0"/>
              <a:t>SQL Server Machine Learning Services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8E484F0-4CE5-4B52-9B0A-3922C57656DF}"/>
              </a:ext>
            </a:extLst>
          </p:cNvPr>
          <p:cNvSpPr/>
          <p:nvPr/>
        </p:nvSpPr>
        <p:spPr>
          <a:xfrm>
            <a:off x="1531867" y="1749090"/>
            <a:ext cx="6096000" cy="551655"/>
          </a:xfrm>
          <a:custGeom>
            <a:avLst/>
            <a:gdLst>
              <a:gd name="connsiteX0" fmla="*/ 0 w 6096000"/>
              <a:gd name="connsiteY0" fmla="*/ 91944 h 551655"/>
              <a:gd name="connsiteX1" fmla="*/ 91944 w 6096000"/>
              <a:gd name="connsiteY1" fmla="*/ 0 h 551655"/>
              <a:gd name="connsiteX2" fmla="*/ 6004056 w 6096000"/>
              <a:gd name="connsiteY2" fmla="*/ 0 h 551655"/>
              <a:gd name="connsiteX3" fmla="*/ 6096000 w 6096000"/>
              <a:gd name="connsiteY3" fmla="*/ 91944 h 551655"/>
              <a:gd name="connsiteX4" fmla="*/ 6096000 w 6096000"/>
              <a:gd name="connsiteY4" fmla="*/ 459711 h 551655"/>
              <a:gd name="connsiteX5" fmla="*/ 6004056 w 6096000"/>
              <a:gd name="connsiteY5" fmla="*/ 551655 h 551655"/>
              <a:gd name="connsiteX6" fmla="*/ 91944 w 6096000"/>
              <a:gd name="connsiteY6" fmla="*/ 551655 h 551655"/>
              <a:gd name="connsiteX7" fmla="*/ 0 w 6096000"/>
              <a:gd name="connsiteY7" fmla="*/ 459711 h 551655"/>
              <a:gd name="connsiteX8" fmla="*/ 0 w 6096000"/>
              <a:gd name="connsiteY8" fmla="*/ 91944 h 551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96000" h="551655">
                <a:moveTo>
                  <a:pt x="0" y="91944"/>
                </a:moveTo>
                <a:cubicBezTo>
                  <a:pt x="0" y="41165"/>
                  <a:pt x="41165" y="0"/>
                  <a:pt x="91944" y="0"/>
                </a:cubicBezTo>
                <a:lnTo>
                  <a:pt x="6004056" y="0"/>
                </a:lnTo>
                <a:cubicBezTo>
                  <a:pt x="6054835" y="0"/>
                  <a:pt x="6096000" y="41165"/>
                  <a:pt x="6096000" y="91944"/>
                </a:cubicBezTo>
                <a:lnTo>
                  <a:pt x="6096000" y="459711"/>
                </a:lnTo>
                <a:cubicBezTo>
                  <a:pt x="6096000" y="510490"/>
                  <a:pt x="6054835" y="551655"/>
                  <a:pt x="6004056" y="551655"/>
                </a:cubicBezTo>
                <a:lnTo>
                  <a:pt x="91944" y="551655"/>
                </a:lnTo>
                <a:cubicBezTo>
                  <a:pt x="41165" y="551655"/>
                  <a:pt x="0" y="510490"/>
                  <a:pt x="0" y="459711"/>
                </a:cubicBezTo>
                <a:lnTo>
                  <a:pt x="0" y="91944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4560" tIns="114560" rIns="114560" bIns="114560" numCol="1" spcCol="1270" anchor="ctr" anchorCtr="0">
            <a:noAutofit/>
          </a:bodyPr>
          <a:lstStyle/>
          <a:p>
            <a:pPr marL="0" lvl="0" indent="0" algn="l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300" kern="1200" dirty="0"/>
              <a:t>Azure Synapse Analytics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6495E4E7-EDFD-4C8B-85F9-E0AA0DE5E36C}"/>
              </a:ext>
            </a:extLst>
          </p:cNvPr>
          <p:cNvSpPr/>
          <p:nvPr/>
        </p:nvSpPr>
        <p:spPr>
          <a:xfrm>
            <a:off x="1531867" y="2300745"/>
            <a:ext cx="6096000" cy="618930"/>
          </a:xfrm>
          <a:custGeom>
            <a:avLst/>
            <a:gdLst>
              <a:gd name="connsiteX0" fmla="*/ 0 w 6096000"/>
              <a:gd name="connsiteY0" fmla="*/ 0 h 618930"/>
              <a:gd name="connsiteX1" fmla="*/ 6096000 w 6096000"/>
              <a:gd name="connsiteY1" fmla="*/ 0 h 618930"/>
              <a:gd name="connsiteX2" fmla="*/ 6096000 w 6096000"/>
              <a:gd name="connsiteY2" fmla="*/ 618930 h 618930"/>
              <a:gd name="connsiteX3" fmla="*/ 0 w 6096000"/>
              <a:gd name="connsiteY3" fmla="*/ 618930 h 618930"/>
              <a:gd name="connsiteX4" fmla="*/ 0 w 6096000"/>
              <a:gd name="connsiteY4" fmla="*/ 0 h 6189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18930">
                <a:moveTo>
                  <a:pt x="0" y="0"/>
                </a:moveTo>
                <a:lnTo>
                  <a:pt x="6096000" y="0"/>
                </a:lnTo>
                <a:lnTo>
                  <a:pt x="6096000" y="618930"/>
                </a:lnTo>
                <a:lnTo>
                  <a:pt x="0" y="61893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93548" tIns="29210" rIns="163576" bIns="29210" numCol="1" spcCol="1270" anchor="t" anchorCtr="0">
            <a:noAutofit/>
          </a:bodyPr>
          <a:lstStyle/>
          <a:p>
            <a:pPr marL="171450" lvl="1" indent="-171450" algn="l" defTabSz="80010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Char char="•"/>
            </a:pPr>
            <a:r>
              <a:rPr lang="en-US" sz="1800" kern="1200" dirty="0"/>
              <a:t>Azure SQL Data Warehouse (OLAP)</a:t>
            </a:r>
          </a:p>
          <a:p>
            <a:pPr marL="171450" lvl="1" indent="-171450" algn="l" defTabSz="80010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Char char="•"/>
            </a:pPr>
            <a:r>
              <a:rPr lang="en-US" sz="1800" kern="1200" dirty="0"/>
              <a:t>SQL &amp; Spark pools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B288D70F-5601-4970-A78E-719E67C6CF23}"/>
              </a:ext>
            </a:extLst>
          </p:cNvPr>
          <p:cNvSpPr/>
          <p:nvPr/>
        </p:nvSpPr>
        <p:spPr>
          <a:xfrm>
            <a:off x="1531867" y="2919675"/>
            <a:ext cx="6096000" cy="551655"/>
          </a:xfrm>
          <a:custGeom>
            <a:avLst/>
            <a:gdLst>
              <a:gd name="connsiteX0" fmla="*/ 0 w 6096000"/>
              <a:gd name="connsiteY0" fmla="*/ 91944 h 551655"/>
              <a:gd name="connsiteX1" fmla="*/ 91944 w 6096000"/>
              <a:gd name="connsiteY1" fmla="*/ 0 h 551655"/>
              <a:gd name="connsiteX2" fmla="*/ 6004056 w 6096000"/>
              <a:gd name="connsiteY2" fmla="*/ 0 h 551655"/>
              <a:gd name="connsiteX3" fmla="*/ 6096000 w 6096000"/>
              <a:gd name="connsiteY3" fmla="*/ 91944 h 551655"/>
              <a:gd name="connsiteX4" fmla="*/ 6096000 w 6096000"/>
              <a:gd name="connsiteY4" fmla="*/ 459711 h 551655"/>
              <a:gd name="connsiteX5" fmla="*/ 6004056 w 6096000"/>
              <a:gd name="connsiteY5" fmla="*/ 551655 h 551655"/>
              <a:gd name="connsiteX6" fmla="*/ 91944 w 6096000"/>
              <a:gd name="connsiteY6" fmla="*/ 551655 h 551655"/>
              <a:gd name="connsiteX7" fmla="*/ 0 w 6096000"/>
              <a:gd name="connsiteY7" fmla="*/ 459711 h 551655"/>
              <a:gd name="connsiteX8" fmla="*/ 0 w 6096000"/>
              <a:gd name="connsiteY8" fmla="*/ 91944 h 551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96000" h="551655">
                <a:moveTo>
                  <a:pt x="0" y="91944"/>
                </a:moveTo>
                <a:cubicBezTo>
                  <a:pt x="0" y="41165"/>
                  <a:pt x="41165" y="0"/>
                  <a:pt x="91944" y="0"/>
                </a:cubicBezTo>
                <a:lnTo>
                  <a:pt x="6004056" y="0"/>
                </a:lnTo>
                <a:cubicBezTo>
                  <a:pt x="6054835" y="0"/>
                  <a:pt x="6096000" y="41165"/>
                  <a:pt x="6096000" y="91944"/>
                </a:cubicBezTo>
                <a:lnTo>
                  <a:pt x="6096000" y="459711"/>
                </a:lnTo>
                <a:cubicBezTo>
                  <a:pt x="6096000" y="510490"/>
                  <a:pt x="6054835" y="551655"/>
                  <a:pt x="6004056" y="551655"/>
                </a:cubicBezTo>
                <a:lnTo>
                  <a:pt x="91944" y="551655"/>
                </a:lnTo>
                <a:cubicBezTo>
                  <a:pt x="41165" y="551655"/>
                  <a:pt x="0" y="510490"/>
                  <a:pt x="0" y="459711"/>
                </a:cubicBezTo>
                <a:lnTo>
                  <a:pt x="0" y="91944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4560" tIns="114560" rIns="114560" bIns="114560" numCol="1" spcCol="1270" anchor="ctr" anchorCtr="0">
            <a:noAutofit/>
          </a:bodyPr>
          <a:lstStyle/>
          <a:p>
            <a:pPr marL="0" lvl="0" indent="0" algn="l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300" kern="1200" dirty="0"/>
              <a:t>Azure SQL Database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5F97B6BF-031B-491E-90F2-21A4B32863D8}"/>
              </a:ext>
            </a:extLst>
          </p:cNvPr>
          <p:cNvSpPr/>
          <p:nvPr/>
        </p:nvSpPr>
        <p:spPr>
          <a:xfrm>
            <a:off x="1531867" y="3471330"/>
            <a:ext cx="6096000" cy="380880"/>
          </a:xfrm>
          <a:custGeom>
            <a:avLst/>
            <a:gdLst>
              <a:gd name="connsiteX0" fmla="*/ 0 w 6096000"/>
              <a:gd name="connsiteY0" fmla="*/ 0 h 380880"/>
              <a:gd name="connsiteX1" fmla="*/ 6096000 w 6096000"/>
              <a:gd name="connsiteY1" fmla="*/ 0 h 380880"/>
              <a:gd name="connsiteX2" fmla="*/ 6096000 w 6096000"/>
              <a:gd name="connsiteY2" fmla="*/ 380880 h 380880"/>
              <a:gd name="connsiteX3" fmla="*/ 0 w 6096000"/>
              <a:gd name="connsiteY3" fmla="*/ 380880 h 380880"/>
              <a:gd name="connsiteX4" fmla="*/ 0 w 6096000"/>
              <a:gd name="connsiteY4" fmla="*/ 0 h 380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380880">
                <a:moveTo>
                  <a:pt x="0" y="0"/>
                </a:moveTo>
                <a:lnTo>
                  <a:pt x="6096000" y="0"/>
                </a:lnTo>
                <a:lnTo>
                  <a:pt x="6096000" y="380880"/>
                </a:lnTo>
                <a:lnTo>
                  <a:pt x="0" y="38088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93548" tIns="29210" rIns="163576" bIns="29210" numCol="1" spcCol="1270" anchor="t" anchorCtr="0">
            <a:noAutofit/>
          </a:bodyPr>
          <a:lstStyle/>
          <a:p>
            <a:pPr marL="171450" lvl="1" indent="-171450" algn="l" defTabSz="80010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Char char="•"/>
            </a:pPr>
            <a:r>
              <a:rPr lang="en-US" sz="1800" kern="1200" dirty="0"/>
              <a:t>OLTP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BD4FA93-B99B-4F5A-860D-84C0D37C31C5}"/>
              </a:ext>
            </a:extLst>
          </p:cNvPr>
          <p:cNvSpPr/>
          <p:nvPr/>
        </p:nvSpPr>
        <p:spPr>
          <a:xfrm>
            <a:off x="1531867" y="3852209"/>
            <a:ext cx="6096000" cy="551655"/>
          </a:xfrm>
          <a:custGeom>
            <a:avLst/>
            <a:gdLst>
              <a:gd name="connsiteX0" fmla="*/ 0 w 6096000"/>
              <a:gd name="connsiteY0" fmla="*/ 91944 h 551655"/>
              <a:gd name="connsiteX1" fmla="*/ 91944 w 6096000"/>
              <a:gd name="connsiteY1" fmla="*/ 0 h 551655"/>
              <a:gd name="connsiteX2" fmla="*/ 6004056 w 6096000"/>
              <a:gd name="connsiteY2" fmla="*/ 0 h 551655"/>
              <a:gd name="connsiteX3" fmla="*/ 6096000 w 6096000"/>
              <a:gd name="connsiteY3" fmla="*/ 91944 h 551655"/>
              <a:gd name="connsiteX4" fmla="*/ 6096000 w 6096000"/>
              <a:gd name="connsiteY4" fmla="*/ 459711 h 551655"/>
              <a:gd name="connsiteX5" fmla="*/ 6004056 w 6096000"/>
              <a:gd name="connsiteY5" fmla="*/ 551655 h 551655"/>
              <a:gd name="connsiteX6" fmla="*/ 91944 w 6096000"/>
              <a:gd name="connsiteY6" fmla="*/ 551655 h 551655"/>
              <a:gd name="connsiteX7" fmla="*/ 0 w 6096000"/>
              <a:gd name="connsiteY7" fmla="*/ 459711 h 551655"/>
              <a:gd name="connsiteX8" fmla="*/ 0 w 6096000"/>
              <a:gd name="connsiteY8" fmla="*/ 91944 h 551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96000" h="551655">
                <a:moveTo>
                  <a:pt x="0" y="91944"/>
                </a:moveTo>
                <a:cubicBezTo>
                  <a:pt x="0" y="41165"/>
                  <a:pt x="41165" y="0"/>
                  <a:pt x="91944" y="0"/>
                </a:cubicBezTo>
                <a:lnTo>
                  <a:pt x="6004056" y="0"/>
                </a:lnTo>
                <a:cubicBezTo>
                  <a:pt x="6054835" y="0"/>
                  <a:pt x="6096000" y="41165"/>
                  <a:pt x="6096000" y="91944"/>
                </a:cubicBezTo>
                <a:lnTo>
                  <a:pt x="6096000" y="459711"/>
                </a:lnTo>
                <a:cubicBezTo>
                  <a:pt x="6096000" y="510490"/>
                  <a:pt x="6054835" y="551655"/>
                  <a:pt x="6004056" y="551655"/>
                </a:cubicBezTo>
                <a:lnTo>
                  <a:pt x="91944" y="551655"/>
                </a:lnTo>
                <a:cubicBezTo>
                  <a:pt x="41165" y="551655"/>
                  <a:pt x="0" y="510490"/>
                  <a:pt x="0" y="459711"/>
                </a:cubicBezTo>
                <a:lnTo>
                  <a:pt x="0" y="91944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4560" tIns="114560" rIns="114560" bIns="114560" numCol="1" spcCol="1270" anchor="ctr" anchorCtr="0">
            <a:noAutofit/>
          </a:bodyPr>
          <a:lstStyle/>
          <a:p>
            <a:pPr marL="0" lvl="0" indent="0" algn="l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300" kern="1200" dirty="0"/>
              <a:t>Azure SQL Database Managed Instance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8641555C-92D0-4F43-8EB3-5941D4FD7C28}"/>
              </a:ext>
            </a:extLst>
          </p:cNvPr>
          <p:cNvSpPr/>
          <p:nvPr/>
        </p:nvSpPr>
        <p:spPr>
          <a:xfrm>
            <a:off x="1531867" y="4403865"/>
            <a:ext cx="6096000" cy="380880"/>
          </a:xfrm>
          <a:custGeom>
            <a:avLst/>
            <a:gdLst>
              <a:gd name="connsiteX0" fmla="*/ 0 w 6096000"/>
              <a:gd name="connsiteY0" fmla="*/ 0 h 380880"/>
              <a:gd name="connsiteX1" fmla="*/ 6096000 w 6096000"/>
              <a:gd name="connsiteY1" fmla="*/ 0 h 380880"/>
              <a:gd name="connsiteX2" fmla="*/ 6096000 w 6096000"/>
              <a:gd name="connsiteY2" fmla="*/ 380880 h 380880"/>
              <a:gd name="connsiteX3" fmla="*/ 0 w 6096000"/>
              <a:gd name="connsiteY3" fmla="*/ 380880 h 380880"/>
              <a:gd name="connsiteX4" fmla="*/ 0 w 6096000"/>
              <a:gd name="connsiteY4" fmla="*/ 0 h 380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380880">
                <a:moveTo>
                  <a:pt x="0" y="0"/>
                </a:moveTo>
                <a:lnTo>
                  <a:pt x="6096000" y="0"/>
                </a:lnTo>
                <a:lnTo>
                  <a:pt x="6096000" y="380880"/>
                </a:lnTo>
                <a:lnTo>
                  <a:pt x="0" y="38088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93548" tIns="29210" rIns="163576" bIns="29210" numCol="1" spcCol="1270" anchor="t" anchorCtr="0">
            <a:noAutofit/>
          </a:bodyPr>
          <a:lstStyle/>
          <a:p>
            <a:pPr marL="171450" lvl="1" indent="-171450" algn="l" defTabSz="80010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Char char="•"/>
            </a:pPr>
            <a:r>
              <a:rPr lang="en-US" sz="1800" kern="1200" dirty="0"/>
              <a:t>SQL Server ML Services</a:t>
            </a:r>
          </a:p>
        </p:txBody>
      </p:sp>
    </p:spTree>
    <p:extLst>
      <p:ext uri="{BB962C8B-B14F-4D97-AF65-F5344CB8AC3E}">
        <p14:creationId xmlns:p14="http://schemas.microsoft.com/office/powerpoint/2010/main" val="91555024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0" grpId="0" animBg="1"/>
      <p:bldP spid="12" grpId="0" animBg="1"/>
      <p:bldP spid="13" grpId="0"/>
      <p:bldP spid="14" grpId="0" animBg="1"/>
      <p:bldP spid="1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7152239" y="4832650"/>
            <a:ext cx="29152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https://timw.info/7f992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2A1D3595-F2A1-441C-A2BF-E0654842E388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Apache Hadoop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306BDA9-C751-4CF3-B1AC-6AAD82D66B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659" y="654134"/>
            <a:ext cx="8038681" cy="4084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8813F97-C4FE-4E7D-A7D7-E8A2C0504C4B}"/>
              </a:ext>
            </a:extLst>
          </p:cNvPr>
          <p:cNvSpPr/>
          <p:nvPr/>
        </p:nvSpPr>
        <p:spPr>
          <a:xfrm>
            <a:off x="1800565" y="2830224"/>
            <a:ext cx="1989574" cy="43207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HDInsight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701F4EC-4177-4893-A6C3-A02813D43A11}"/>
              </a:ext>
            </a:extLst>
          </p:cNvPr>
          <p:cNvSpPr/>
          <p:nvPr/>
        </p:nvSpPr>
        <p:spPr>
          <a:xfrm>
            <a:off x="5285433" y="1929284"/>
            <a:ext cx="1866806" cy="76367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C1D7606-2898-44F1-A5DD-A8EC9544C6C0}"/>
              </a:ext>
            </a:extLst>
          </p:cNvPr>
          <p:cNvGrpSpPr/>
          <p:nvPr/>
        </p:nvGrpSpPr>
        <p:grpSpPr>
          <a:xfrm>
            <a:off x="805778" y="410793"/>
            <a:ext cx="1989574" cy="2137111"/>
            <a:chOff x="805778" y="410793"/>
            <a:chExt cx="1989574" cy="2137111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D7C2F06A-6B01-40DC-93E8-B0CC540A608B}"/>
                </a:ext>
              </a:extLst>
            </p:cNvPr>
            <p:cNvSpPr/>
            <p:nvPr/>
          </p:nvSpPr>
          <p:spPr>
            <a:xfrm>
              <a:off x="805778" y="410793"/>
              <a:ext cx="1989574" cy="432079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Event Hub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DC0BF20-6743-431F-874E-BB766001651E}"/>
                </a:ext>
              </a:extLst>
            </p:cNvPr>
            <p:cNvSpPr/>
            <p:nvPr/>
          </p:nvSpPr>
          <p:spPr>
            <a:xfrm>
              <a:off x="1401256" y="854343"/>
              <a:ext cx="848330" cy="1693561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5D78505B-FF3F-46CB-8F6D-7733FF82FE62}"/>
              </a:ext>
            </a:extLst>
          </p:cNvPr>
          <p:cNvGrpSpPr/>
          <p:nvPr/>
        </p:nvGrpSpPr>
        <p:grpSpPr>
          <a:xfrm>
            <a:off x="3577212" y="3968107"/>
            <a:ext cx="1989574" cy="1133045"/>
            <a:chOff x="3577212" y="3968107"/>
            <a:chExt cx="1989574" cy="1133045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FB63F6F9-EB8B-4D89-A68F-DCA19CF061BC}"/>
                </a:ext>
              </a:extLst>
            </p:cNvPr>
            <p:cNvSpPr/>
            <p:nvPr/>
          </p:nvSpPr>
          <p:spPr>
            <a:xfrm>
              <a:off x="3577212" y="4669073"/>
              <a:ext cx="1989574" cy="432079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Service Bus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DDD1B26-4EBD-4E07-A255-B0A24DEDFA2B}"/>
                </a:ext>
              </a:extLst>
            </p:cNvPr>
            <p:cNvSpPr/>
            <p:nvPr/>
          </p:nvSpPr>
          <p:spPr>
            <a:xfrm>
              <a:off x="3646464" y="3968107"/>
              <a:ext cx="1866806" cy="674999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04742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7152239" y="4832650"/>
            <a:ext cx="29152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https://timw.info/7e4a3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2A1D3595-F2A1-441C-A2BF-E0654842E388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Apache Spark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E0BE0CD-9756-4618-A7BE-3ED318B250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349" y="843472"/>
            <a:ext cx="5361036" cy="3846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674613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7152239" y="4832650"/>
            <a:ext cx="29152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https://timw.info/a9ab9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2A1D3595-F2A1-441C-A2BF-E0654842E388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Databricks</a:t>
            </a:r>
          </a:p>
        </p:txBody>
      </p:sp>
      <p:pic>
        <p:nvPicPr>
          <p:cNvPr id="3074" name="Picture 2" descr="Batch scoring of Spark models on Azure Databricks">
            <a:extLst>
              <a:ext uri="{FF2B5EF4-FFF2-40B4-BE49-F238E27FC236}">
                <a16:creationId xmlns:a16="http://schemas.microsoft.com/office/drawing/2014/main" id="{DC4D357F-1646-43A4-A4FD-30A405EFE2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5778" y="560553"/>
            <a:ext cx="6392444" cy="4281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9330731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7152239" y="4832650"/>
            <a:ext cx="29152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https://timw.info/22bfc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2A1D3595-F2A1-441C-A2BF-E0654842E388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Azure Key Vault</a:t>
            </a:r>
          </a:p>
        </p:txBody>
      </p:sp>
      <p:pic>
        <p:nvPicPr>
          <p:cNvPr id="9218" name="Picture 2" descr="Certificates are complex">
            <a:extLst>
              <a:ext uri="{FF2B5EF4-FFF2-40B4-BE49-F238E27FC236}">
                <a16:creationId xmlns:a16="http://schemas.microsoft.com/office/drawing/2014/main" id="{E8C61E29-DBAC-4FBF-BD02-792B42E97A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9054" y="621960"/>
            <a:ext cx="5381625" cy="4210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4118DDA-2B3B-4836-9E5E-B2E397E87C45}"/>
              </a:ext>
            </a:extLst>
          </p:cNvPr>
          <p:cNvSpPr/>
          <p:nvPr/>
        </p:nvSpPr>
        <p:spPr>
          <a:xfrm>
            <a:off x="457200" y="3403600"/>
            <a:ext cx="3632200" cy="3937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Soft delete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8695091-B55B-4F63-9361-A8992B3B51ED}"/>
              </a:ext>
            </a:extLst>
          </p:cNvPr>
          <p:cNvSpPr/>
          <p:nvPr/>
        </p:nvSpPr>
        <p:spPr>
          <a:xfrm>
            <a:off x="457200" y="4118125"/>
            <a:ext cx="3632200" cy="3937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Purge protection</a:t>
            </a:r>
          </a:p>
        </p:txBody>
      </p:sp>
    </p:spTree>
    <p:extLst>
      <p:ext uri="{BB962C8B-B14F-4D97-AF65-F5344CB8AC3E}">
        <p14:creationId xmlns:p14="http://schemas.microsoft.com/office/powerpoint/2010/main" val="115432253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8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Kubernetes Service (AKS)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038B528-3F21-430C-AD90-FBCC50063E00}"/>
              </a:ext>
            </a:extLst>
          </p:cNvPr>
          <p:cNvGrpSpPr/>
          <p:nvPr/>
        </p:nvGrpSpPr>
        <p:grpSpPr>
          <a:xfrm>
            <a:off x="1433424" y="560553"/>
            <a:ext cx="6348029" cy="4496673"/>
            <a:chOff x="715963" y="0"/>
            <a:chExt cx="7712075" cy="5143500"/>
          </a:xfrm>
        </p:grpSpPr>
        <p:pic>
          <p:nvPicPr>
            <p:cNvPr id="1026" name="Picture 2" descr="Figure 2: Kubernetes breaks down into multiple architectural components. ">
              <a:extLst>
                <a:ext uri="{FF2B5EF4-FFF2-40B4-BE49-F238E27FC236}">
                  <a16:creationId xmlns:a16="http://schemas.microsoft.com/office/drawing/2014/main" id="{FBCCF1B6-BA27-4AB5-8160-16467AF757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5963" y="0"/>
              <a:ext cx="7712075" cy="5143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8F0D2E25-BC7C-4307-8B7D-81F629CBA5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43994" y="75398"/>
              <a:ext cx="2895238" cy="571429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6418907" y="4759051"/>
            <a:ext cx="272509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https://timw.info/f888f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A38FDC1-E950-418A-A7CC-70660B8304EB}"/>
              </a:ext>
            </a:extLst>
          </p:cNvPr>
          <p:cNvSpPr/>
          <p:nvPr/>
        </p:nvSpPr>
        <p:spPr>
          <a:xfrm>
            <a:off x="150725" y="3989196"/>
            <a:ext cx="1457011" cy="381837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kubectl</a:t>
            </a:r>
            <a:endParaRPr lang="en-US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1ED3F2E-10D9-4B7F-85CB-61EA979BAB2D}"/>
              </a:ext>
            </a:extLst>
          </p:cNvPr>
          <p:cNvSpPr/>
          <p:nvPr/>
        </p:nvSpPr>
        <p:spPr>
          <a:xfrm>
            <a:off x="132414" y="3327083"/>
            <a:ext cx="1457011" cy="381837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Azure CLI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DD3D3D5-5B31-4E15-999C-D8351DE45F74}"/>
              </a:ext>
            </a:extLst>
          </p:cNvPr>
          <p:cNvSpPr/>
          <p:nvPr/>
        </p:nvSpPr>
        <p:spPr>
          <a:xfrm>
            <a:off x="7517952" y="2087046"/>
            <a:ext cx="1457011" cy="381837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SSH</a:t>
            </a:r>
          </a:p>
        </p:txBody>
      </p:sp>
    </p:spTree>
    <p:extLst>
      <p:ext uri="{BB962C8B-B14F-4D97-AF65-F5344CB8AC3E}">
        <p14:creationId xmlns:p14="http://schemas.microsoft.com/office/powerpoint/2010/main" val="641556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1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Materials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1880932-C79B-4E37-86AD-089232300598}"/>
              </a:ext>
            </a:extLst>
          </p:cNvPr>
          <p:cNvSpPr/>
          <p:nvPr/>
        </p:nvSpPr>
        <p:spPr>
          <a:xfrm>
            <a:off x="1241536" y="2034283"/>
            <a:ext cx="6651398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timw.info/ai100</a:t>
            </a:r>
          </a:p>
        </p:txBody>
      </p:sp>
    </p:spTree>
    <p:extLst>
      <p:ext uri="{BB962C8B-B14F-4D97-AF65-F5344CB8AC3E}">
        <p14:creationId xmlns:p14="http://schemas.microsoft.com/office/powerpoint/2010/main" val="616345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with AKS</a:t>
            </a:r>
          </a:p>
        </p:txBody>
      </p:sp>
      <p:pic>
        <p:nvPicPr>
          <p:cNvPr id="5122" name="Picture 2" descr="Architecture diagram">
            <a:extLst>
              <a:ext uri="{FF2B5EF4-FFF2-40B4-BE49-F238E27FC236}">
                <a16:creationId xmlns:a16="http://schemas.microsoft.com/office/drawing/2014/main" id="{2C37E270-2193-4BE9-AA50-1ADD90FF69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6990" y="658897"/>
            <a:ext cx="6250019" cy="4284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6418907" y="4759051"/>
            <a:ext cx="27250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https://timw.info/2b505</a:t>
            </a:r>
          </a:p>
        </p:txBody>
      </p:sp>
    </p:spTree>
    <p:extLst>
      <p:ext uri="{BB962C8B-B14F-4D97-AF65-F5344CB8AC3E}">
        <p14:creationId xmlns:p14="http://schemas.microsoft.com/office/powerpoint/2010/main" val="23898839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7152239" y="4832650"/>
            <a:ext cx="29152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https://timw.info/1c670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2A1D3595-F2A1-441C-A2BF-E0654842E388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AKS Scaling</a:t>
            </a:r>
          </a:p>
        </p:txBody>
      </p:sp>
      <p:pic>
        <p:nvPicPr>
          <p:cNvPr id="1026" name="Picture 2" descr="The cluster autoscaler and horizontal pod autoscaler often work together to support the required application demands">
            <a:extLst>
              <a:ext uri="{FF2B5EF4-FFF2-40B4-BE49-F238E27FC236}">
                <a16:creationId xmlns:a16="http://schemas.microsoft.com/office/drawing/2014/main" id="{D6B3E56A-5E5E-4680-BD8B-E5915512F9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4870" y="1097544"/>
            <a:ext cx="6214259" cy="3275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B91BCE4-D807-4BA6-92E8-ED01DB9C735E}"/>
              </a:ext>
            </a:extLst>
          </p:cNvPr>
          <p:cNvSpPr/>
          <p:nvPr/>
        </p:nvSpPr>
        <p:spPr>
          <a:xfrm>
            <a:off x="1626499" y="1822661"/>
            <a:ext cx="5923370" cy="122803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9399417-C3BE-4FE0-8DE6-06F337C35446}"/>
              </a:ext>
            </a:extLst>
          </p:cNvPr>
          <p:cNvSpPr/>
          <p:nvPr/>
        </p:nvSpPr>
        <p:spPr>
          <a:xfrm>
            <a:off x="1626499" y="3034513"/>
            <a:ext cx="5923370" cy="122803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0754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7149888" y="4835723"/>
            <a:ext cx="22113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https://timw.info/e25e0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2A1D3595-F2A1-441C-A2BF-E0654842E388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Real-Time Recommendation API</a:t>
            </a:r>
          </a:p>
        </p:txBody>
      </p:sp>
      <p:pic>
        <p:nvPicPr>
          <p:cNvPr id="5122" name="Picture 2" descr="Architecture of a machine learning model for training movie recommendations">
            <a:extLst>
              <a:ext uri="{FF2B5EF4-FFF2-40B4-BE49-F238E27FC236}">
                <a16:creationId xmlns:a16="http://schemas.microsoft.com/office/drawing/2014/main" id="{31A78564-5C48-4711-BD61-CA537F85AB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607" y="668263"/>
            <a:ext cx="6228785" cy="4009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8771B8A-D7A7-45EF-B5F1-BF5776F1F5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74" y="4573429"/>
            <a:ext cx="4641969" cy="540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932558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7149888" y="4835723"/>
            <a:ext cx="22113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https://timw.info/65a44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2A1D3595-F2A1-441C-A2BF-E0654842E388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Cosmos DB Request Units</a:t>
            </a:r>
          </a:p>
        </p:txBody>
      </p:sp>
      <p:pic>
        <p:nvPicPr>
          <p:cNvPr id="4098" name="Picture 2" descr="Database operations consume Request Units">
            <a:extLst>
              <a:ext uri="{FF2B5EF4-FFF2-40B4-BE49-F238E27FC236}">
                <a16:creationId xmlns:a16="http://schemas.microsoft.com/office/drawing/2014/main" id="{275D5909-1FCB-4383-A97A-B6E212D64E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384" y="624553"/>
            <a:ext cx="7162965" cy="4147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5566569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7149888" y="4835723"/>
            <a:ext cx="22113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https://timw.info/2c1f8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2A1D3595-F2A1-441C-A2BF-E0654842E388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Cosmos DB Partitioning</a:t>
            </a:r>
          </a:p>
        </p:txBody>
      </p:sp>
      <p:pic>
        <p:nvPicPr>
          <p:cNvPr id="3076" name="Picture 4" descr="An image that demonstrates Azure Cosmos DB partitioning">
            <a:extLst>
              <a:ext uri="{FF2B5EF4-FFF2-40B4-BE49-F238E27FC236}">
                <a16:creationId xmlns:a16="http://schemas.microsoft.com/office/drawing/2014/main" id="{1D1473C2-4F8C-46B1-A617-02BB77540B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6249" y="620897"/>
            <a:ext cx="6011501" cy="4107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6560547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7149888" y="4835723"/>
            <a:ext cx="22113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https://timw.info/1ebb5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2A1D3595-F2A1-441C-A2BF-E0654842E388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Azure Data Factory</a:t>
            </a:r>
          </a:p>
        </p:txBody>
      </p:sp>
      <p:pic>
        <p:nvPicPr>
          <p:cNvPr id="2050" name="Picture 2" descr="Architecture diagram for automated enterprise BI with Azure Synapse and Azure Data Factory">
            <a:extLst>
              <a:ext uri="{FF2B5EF4-FFF2-40B4-BE49-F238E27FC236}">
                <a16:creationId xmlns:a16="http://schemas.microsoft.com/office/drawing/2014/main" id="{FC4B87C2-34A4-401E-9AC2-B5916C14ED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00075"/>
            <a:ext cx="9144000" cy="3943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0423EF86-AF52-407C-AFE1-ABB9371A9F87}"/>
              </a:ext>
            </a:extLst>
          </p:cNvPr>
          <p:cNvSpPr/>
          <p:nvPr/>
        </p:nvSpPr>
        <p:spPr>
          <a:xfrm>
            <a:off x="2370966" y="4482988"/>
            <a:ext cx="4402067" cy="50979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ETL &amp; ELT</a:t>
            </a:r>
          </a:p>
        </p:txBody>
      </p:sp>
    </p:spTree>
    <p:extLst>
      <p:ext uri="{BB962C8B-B14F-4D97-AF65-F5344CB8AC3E}">
        <p14:creationId xmlns:p14="http://schemas.microsoft.com/office/powerpoint/2010/main" val="319398216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Use Cases</a:t>
            </a:r>
          </a:p>
        </p:txBody>
      </p:sp>
    </p:spTree>
    <p:extLst>
      <p:ext uri="{BB962C8B-B14F-4D97-AF65-F5344CB8AC3E}">
        <p14:creationId xmlns:p14="http://schemas.microsoft.com/office/powerpoint/2010/main" val="9135037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Case: Image Classification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6138251" y="4759051"/>
            <a:ext cx="3005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https://timw.info/caa25</a:t>
            </a:r>
          </a:p>
        </p:txBody>
      </p:sp>
      <p:pic>
        <p:nvPicPr>
          <p:cNvPr id="4098" name="Picture 2" descr="Architecture for image classification">
            <a:extLst>
              <a:ext uri="{FF2B5EF4-FFF2-40B4-BE49-F238E27FC236}">
                <a16:creationId xmlns:a16="http://schemas.microsoft.com/office/drawing/2014/main" id="{9EA001D7-F219-4DC9-BD1A-1AFB5D09A4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6237" y="636019"/>
            <a:ext cx="6171525" cy="4061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788703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Case: Newsfeed Ingestion</a:t>
            </a:r>
          </a:p>
        </p:txBody>
      </p:sp>
      <p:pic>
        <p:nvPicPr>
          <p:cNvPr id="2050" name="Picture 2" descr="Diagram of the architecture">
            <a:extLst>
              <a:ext uri="{FF2B5EF4-FFF2-40B4-BE49-F238E27FC236}">
                <a16:creationId xmlns:a16="http://schemas.microsoft.com/office/drawing/2014/main" id="{C3083825-45F6-419C-8D3D-9CBF915BB6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879" y="560553"/>
            <a:ext cx="3752238" cy="4414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6138251" y="4759051"/>
            <a:ext cx="3005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https://timw.info/c0015</a:t>
            </a:r>
          </a:p>
        </p:txBody>
      </p:sp>
    </p:spTree>
    <p:extLst>
      <p:ext uri="{BB962C8B-B14F-4D97-AF65-F5344CB8AC3E}">
        <p14:creationId xmlns:p14="http://schemas.microsoft.com/office/powerpoint/2010/main" val="30437828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Case: IoT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6138251" y="4759051"/>
            <a:ext cx="3005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https://timw.info/3f2c0</a:t>
            </a:r>
          </a:p>
        </p:txBody>
      </p:sp>
      <p:pic>
        <p:nvPicPr>
          <p:cNvPr id="3074" name="Picture 2" descr="Image for post">
            <a:extLst>
              <a:ext uri="{FF2B5EF4-FFF2-40B4-BE49-F238E27FC236}">
                <a16:creationId xmlns:a16="http://schemas.microsoft.com/office/drawing/2014/main" id="{57685F48-D2BE-4A22-8D4F-37B07E9AB7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81025"/>
            <a:ext cx="9144000" cy="3979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90733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1 of 2 Learning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  <a:p>
            <a:r>
              <a:rPr lang="en-US" dirty="0"/>
              <a:t>Fundamental Terminology</a:t>
            </a:r>
          </a:p>
          <a:p>
            <a:r>
              <a:rPr lang="en-US" dirty="0"/>
              <a:t>Azure AI Technology Stack Overview</a:t>
            </a:r>
          </a:p>
          <a:p>
            <a:r>
              <a:rPr lang="en-US" dirty="0"/>
              <a:t>Azure Machine Learning</a:t>
            </a:r>
          </a:p>
          <a:p>
            <a:r>
              <a:rPr lang="en-US" dirty="0"/>
              <a:t>Azure Cognitive Services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563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Azure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196772563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6228785" y="4759051"/>
            <a:ext cx="2915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https://timw.info/f82d3</a:t>
            </a:r>
          </a:p>
        </p:txBody>
      </p:sp>
      <p:pic>
        <p:nvPicPr>
          <p:cNvPr id="2" name="Picture 2" descr="Architecture &amp; key concepts - Azure Machine Learning | Microsoft Docs">
            <a:extLst>
              <a:ext uri="{FF2B5EF4-FFF2-40B4-BE49-F238E27FC236}">
                <a16:creationId xmlns:a16="http://schemas.microsoft.com/office/drawing/2014/main" id="{F4847738-0397-427B-8CC8-A7057E8E94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290" y="1063881"/>
            <a:ext cx="8374915" cy="3015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3">
            <a:extLst>
              <a:ext uri="{FF2B5EF4-FFF2-40B4-BE49-F238E27FC236}">
                <a16:creationId xmlns:a16="http://schemas.microsoft.com/office/drawing/2014/main" id="{2A1D3595-F2A1-441C-A2BF-E0654842E388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ML Workflow</a:t>
            </a:r>
          </a:p>
        </p:txBody>
      </p:sp>
    </p:spTree>
    <p:extLst>
      <p:ext uri="{BB962C8B-B14F-4D97-AF65-F5344CB8AC3E}">
        <p14:creationId xmlns:p14="http://schemas.microsoft.com/office/powerpoint/2010/main" val="3663620105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7149888" y="4835723"/>
            <a:ext cx="22113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https://timw.info/772f8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06FA230-777F-4362-90D5-5631AC3CC900}"/>
              </a:ext>
            </a:extLst>
          </p:cNvPr>
          <p:cNvGrpSpPr/>
          <p:nvPr/>
        </p:nvGrpSpPr>
        <p:grpSpPr>
          <a:xfrm>
            <a:off x="199542" y="223263"/>
            <a:ext cx="8446376" cy="4378233"/>
            <a:chOff x="805778" y="958877"/>
            <a:chExt cx="7291499" cy="3517624"/>
          </a:xfrm>
        </p:grpSpPr>
        <p:pic>
          <p:nvPicPr>
            <p:cNvPr id="16386" name="Picture 2">
              <a:extLst>
                <a:ext uri="{FF2B5EF4-FFF2-40B4-BE49-F238E27FC236}">
                  <a16:creationId xmlns:a16="http://schemas.microsoft.com/office/drawing/2014/main" id="{FA4FD6CB-9F39-4C22-ADCE-7224C61F66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2456" y="1099787"/>
              <a:ext cx="7034821" cy="33767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BAE1663-E388-4AF5-A7E1-ED4646736A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5778" y="958877"/>
              <a:ext cx="7209524" cy="702775"/>
            </a:xfrm>
            <a:prstGeom prst="rect">
              <a:avLst/>
            </a:prstGeom>
          </p:spPr>
        </p:pic>
      </p:grpSp>
      <p:sp>
        <p:nvSpPr>
          <p:cNvPr id="5" name="Title 3">
            <a:extLst>
              <a:ext uri="{FF2B5EF4-FFF2-40B4-BE49-F238E27FC236}">
                <a16:creationId xmlns:a16="http://schemas.microsoft.com/office/drawing/2014/main" id="{2A1D3595-F2A1-441C-A2BF-E0654842E388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Blob Storage and Data Lake Storage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16EDA5C9-71F2-43A4-9E9B-F7F20E02A441}"/>
              </a:ext>
            </a:extLst>
          </p:cNvPr>
          <p:cNvSpPr/>
          <p:nvPr/>
        </p:nvSpPr>
        <p:spPr>
          <a:xfrm>
            <a:off x="805778" y="4555013"/>
            <a:ext cx="3431458" cy="443735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CSV, JSON</a:t>
            </a:r>
          </a:p>
        </p:txBody>
      </p:sp>
    </p:spTree>
    <p:extLst>
      <p:ext uri="{BB962C8B-B14F-4D97-AF65-F5344CB8AC3E}">
        <p14:creationId xmlns:p14="http://schemas.microsoft.com/office/powerpoint/2010/main" val="3324829498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7149888" y="4835723"/>
            <a:ext cx="22113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https://timw.info/a1df2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2A1D3595-F2A1-441C-A2BF-E0654842E388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Azure ML Dataset &amp; Datastore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472337CA-E582-41AC-8C92-10BC026DDC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49375"/>
            <a:ext cx="9144000" cy="2444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0018315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7152239" y="4832650"/>
            <a:ext cx="29152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https://timw.info/d572e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2A1D3595-F2A1-441C-A2BF-E0654842E388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Azure ML Pipeline</a:t>
            </a:r>
          </a:p>
        </p:txBody>
      </p:sp>
      <p:pic>
        <p:nvPicPr>
          <p:cNvPr id="2050" name="Picture 2" descr="MLLifecycle">
            <a:extLst>
              <a:ext uri="{FF2B5EF4-FFF2-40B4-BE49-F238E27FC236}">
                <a16:creationId xmlns:a16="http://schemas.microsoft.com/office/drawing/2014/main" id="{53BFE0F5-8DA4-4D3E-99F6-FAF18AEDFE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551" y="1015780"/>
            <a:ext cx="8796898" cy="3320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855088"/>
      </p:ext>
    </p:extLst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Day 2</a:t>
            </a:r>
          </a:p>
        </p:txBody>
      </p:sp>
    </p:spTree>
    <p:extLst>
      <p:ext uri="{BB962C8B-B14F-4D97-AF65-F5344CB8AC3E}">
        <p14:creationId xmlns:p14="http://schemas.microsoft.com/office/powerpoint/2010/main" val="19609287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Azure Cognitive Services</a:t>
            </a:r>
          </a:p>
        </p:txBody>
      </p:sp>
    </p:spTree>
    <p:extLst>
      <p:ext uri="{BB962C8B-B14F-4D97-AF65-F5344CB8AC3E}">
        <p14:creationId xmlns:p14="http://schemas.microsoft.com/office/powerpoint/2010/main" val="419546187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Cognitive Search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6228785" y="4759051"/>
            <a:ext cx="2915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https://timw.info/c6ab1</a:t>
            </a:r>
          </a:p>
        </p:txBody>
      </p:sp>
      <p:pic>
        <p:nvPicPr>
          <p:cNvPr id="1026" name="Picture 2" descr="Cognitive Search architecture to convert unstructured into structured data">
            <a:extLst>
              <a:ext uri="{FF2B5EF4-FFF2-40B4-BE49-F238E27FC236}">
                <a16:creationId xmlns:a16="http://schemas.microsoft.com/office/drawing/2014/main" id="{B7AF6FA7-0600-409F-9573-847BA872F6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961" y="560553"/>
            <a:ext cx="8450077" cy="4025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962326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Azure Bot Service</a:t>
            </a:r>
          </a:p>
        </p:txBody>
      </p:sp>
    </p:spTree>
    <p:extLst>
      <p:ext uri="{BB962C8B-B14F-4D97-AF65-F5344CB8AC3E}">
        <p14:creationId xmlns:p14="http://schemas.microsoft.com/office/powerpoint/2010/main" val="313187213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Chatbot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6355533" y="4759051"/>
            <a:ext cx="2788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https://timw.info/b04eb</a:t>
            </a:r>
          </a:p>
        </p:txBody>
      </p:sp>
      <p:pic>
        <p:nvPicPr>
          <p:cNvPr id="3074" name="Picture 2" descr="Architecture diagram">
            <a:extLst>
              <a:ext uri="{FF2B5EF4-FFF2-40B4-BE49-F238E27FC236}">
                <a16:creationId xmlns:a16="http://schemas.microsoft.com/office/drawing/2014/main" id="{1E656370-5D6E-4C76-ACEF-B8E8402883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0028" y="560553"/>
            <a:ext cx="5719678" cy="4256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73530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2 of 2 Learning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Azure Bot Service</a:t>
            </a:r>
          </a:p>
          <a:p>
            <a:r>
              <a:rPr lang="en-US" dirty="0"/>
              <a:t>Creating and Deploying Bots</a:t>
            </a:r>
          </a:p>
          <a:p>
            <a:r>
              <a:rPr lang="en-US" dirty="0"/>
              <a:t>Monitoring Azure AI Solutions</a:t>
            </a:r>
          </a:p>
          <a:p>
            <a:r>
              <a:rPr lang="en-US" dirty="0"/>
              <a:t>AI-100 Exam Strategy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266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Assistant</a:t>
            </a:r>
          </a:p>
        </p:txBody>
      </p:sp>
      <p:pic>
        <p:nvPicPr>
          <p:cNvPr id="8194" name="Picture 2" descr="Architecture diagram">
            <a:extLst>
              <a:ext uri="{FF2B5EF4-FFF2-40B4-BE49-F238E27FC236}">
                <a16:creationId xmlns:a16="http://schemas.microsoft.com/office/drawing/2014/main" id="{4C399E9F-A060-41EC-9650-ADC03C8C96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3674" y="560553"/>
            <a:ext cx="5636651" cy="4364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6554709" y="4774167"/>
            <a:ext cx="2888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https://timw.info/380d7</a:t>
            </a:r>
          </a:p>
        </p:txBody>
      </p:sp>
    </p:spTree>
    <p:extLst>
      <p:ext uri="{BB962C8B-B14F-4D97-AF65-F5344CB8AC3E}">
        <p14:creationId xmlns:p14="http://schemas.microsoft.com/office/powerpoint/2010/main" val="180749195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Conversational Bot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6455121" y="4759051"/>
            <a:ext cx="2688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https://timw.info/32e9e</a:t>
            </a:r>
          </a:p>
        </p:txBody>
      </p:sp>
      <p:pic>
        <p:nvPicPr>
          <p:cNvPr id="2050" name="Picture 2" descr="Diagram of the architecture">
            <a:extLst>
              <a:ext uri="{FF2B5EF4-FFF2-40B4-BE49-F238E27FC236}">
                <a16:creationId xmlns:a16="http://schemas.microsoft.com/office/drawing/2014/main" id="{0EBAFAAA-B773-4605-BA05-691144855A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334" y="664570"/>
            <a:ext cx="7141331" cy="4094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838312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Speech Services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6495709" y="4756861"/>
            <a:ext cx="2648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https://timw.info/9b1bc</a:t>
            </a:r>
          </a:p>
        </p:txBody>
      </p:sp>
      <p:pic>
        <p:nvPicPr>
          <p:cNvPr id="6146" name="Picture 2" descr="Architecture Diagram">
            <a:extLst>
              <a:ext uri="{FF2B5EF4-FFF2-40B4-BE49-F238E27FC236}">
                <a16:creationId xmlns:a16="http://schemas.microsoft.com/office/drawing/2014/main" id="{5FF2E72F-C718-479B-BD9E-76FACC9229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176" y="560553"/>
            <a:ext cx="8147648" cy="4065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401194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Speech Transcription</a:t>
            </a:r>
          </a:p>
        </p:txBody>
      </p:sp>
      <p:pic>
        <p:nvPicPr>
          <p:cNvPr id="7170" name="Picture 2" descr="Audio files upload">
            <a:extLst>
              <a:ext uri="{FF2B5EF4-FFF2-40B4-BE49-F238E27FC236}">
                <a16:creationId xmlns:a16="http://schemas.microsoft.com/office/drawing/2014/main" id="{000297BD-7C71-4E17-93CF-6965853F2F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2944" y="560553"/>
            <a:ext cx="6398112" cy="420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6581869" y="4759051"/>
            <a:ext cx="2562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https://timw.info/59036</a:t>
            </a:r>
          </a:p>
        </p:txBody>
      </p:sp>
    </p:spTree>
    <p:extLst>
      <p:ext uri="{BB962C8B-B14F-4D97-AF65-F5344CB8AC3E}">
        <p14:creationId xmlns:p14="http://schemas.microsoft.com/office/powerpoint/2010/main" val="130880696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Exam AI-100 Strategy</a:t>
            </a:r>
          </a:p>
        </p:txBody>
      </p:sp>
    </p:spTree>
    <p:extLst>
      <p:ext uri="{BB962C8B-B14F-4D97-AF65-F5344CB8AC3E}">
        <p14:creationId xmlns:p14="http://schemas.microsoft.com/office/powerpoint/2010/main" val="79018438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61120-E34F-4545-B208-F7C8AD694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Isosceles Triangle 2">
            <a:extLst>
              <a:ext uri="{FF2B5EF4-FFF2-40B4-BE49-F238E27FC236}">
                <a16:creationId xmlns:a16="http://schemas.microsoft.com/office/drawing/2014/main" id="{63995069-69E5-4381-9671-C69866B93FC4}"/>
              </a:ext>
            </a:extLst>
          </p:cNvPr>
          <p:cNvSpPr/>
          <p:nvPr/>
        </p:nvSpPr>
        <p:spPr>
          <a:xfrm>
            <a:off x="2487120" y="1089189"/>
            <a:ext cx="4169760" cy="3122052"/>
          </a:xfrm>
          <a:prstGeom prst="triangl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450"/>
              </a:spcBef>
            </a:pPr>
            <a:r>
              <a:rPr lang="en-US" dirty="0">
                <a:solidFill>
                  <a:schemeClr val="bg1"/>
                </a:solidFill>
              </a:rPr>
              <a:t>Interdependence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6A2048-FB70-46D4-A516-B738655F7FD6}"/>
              </a:ext>
            </a:extLst>
          </p:cNvPr>
          <p:cNvSpPr txBox="1"/>
          <p:nvPr/>
        </p:nvSpPr>
        <p:spPr>
          <a:xfrm>
            <a:off x="1905814" y="2119301"/>
            <a:ext cx="196833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1500" dirty="0"/>
              <a:t>Content knowledge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E7D8EA-D531-43B6-821A-549B9677E818}"/>
              </a:ext>
            </a:extLst>
          </p:cNvPr>
          <p:cNvSpPr txBox="1"/>
          <p:nvPr/>
        </p:nvSpPr>
        <p:spPr>
          <a:xfrm>
            <a:off x="5269853" y="2119301"/>
            <a:ext cx="196833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1500" dirty="0"/>
              <a:t>Practical application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9C4BAF-D29C-41B7-A22E-C1DCBB043612}"/>
              </a:ext>
            </a:extLst>
          </p:cNvPr>
          <p:cNvSpPr txBox="1"/>
          <p:nvPr/>
        </p:nvSpPr>
        <p:spPr>
          <a:xfrm>
            <a:off x="3248347" y="4241949"/>
            <a:ext cx="264730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1500" dirty="0"/>
              <a:t>Test-taking skills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C30ADE8-5344-4383-B36B-B9458A149C4F}"/>
              </a:ext>
            </a:extLst>
          </p:cNvPr>
          <p:cNvSpPr/>
          <p:nvPr/>
        </p:nvSpPr>
        <p:spPr>
          <a:xfrm>
            <a:off x="-1" y="196815"/>
            <a:ext cx="905021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Tim's Certification Study Pyramid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71765025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Item Types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59430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Single Answer Multiple Choice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AA3770-EB44-4AE8-97EC-70188EC1C8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2132" y="759846"/>
            <a:ext cx="6424120" cy="4297183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867377322"/>
      </p:ext>
    </p:extLst>
  </p:cSld>
  <p:clrMapOvr>
    <a:masterClrMapping/>
  </p:clrMapOvr>
  <p:transition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Multiple Answer Multiple Choice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202EFF-4161-4F93-84DF-99558898F7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812" y="743892"/>
            <a:ext cx="7856376" cy="4126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883991"/>
      </p:ext>
    </p:extLst>
  </p:cSld>
  <p:clrMapOvr>
    <a:masterClrMapping/>
  </p:clrMapOvr>
  <p:transition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Repeated Scenario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573DAA-F6FA-4B5E-82D6-90FA5BE20CDB}"/>
              </a:ext>
            </a:extLst>
          </p:cNvPr>
          <p:cNvSpPr txBox="1"/>
          <p:nvPr/>
        </p:nvSpPr>
        <p:spPr>
          <a:xfrm>
            <a:off x="1168854" y="1202871"/>
            <a:ext cx="680629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You need to move an Azure VM to another hardware host.</a:t>
            </a:r>
          </a:p>
          <a:p>
            <a:endParaRPr lang="en-US" sz="2400" dirty="0"/>
          </a:p>
          <a:p>
            <a:r>
              <a:rPr lang="en-US" sz="2400" dirty="0"/>
              <a:t>Solution: You redeploy the VM.</a:t>
            </a:r>
          </a:p>
          <a:p>
            <a:endParaRPr lang="en-US" sz="2400" dirty="0"/>
          </a:p>
          <a:p>
            <a:r>
              <a:rPr lang="en-US" sz="2400" dirty="0"/>
              <a:t>Does this solution meet the goal?</a:t>
            </a:r>
          </a:p>
          <a:p>
            <a:endParaRPr lang="en-US" sz="2400" dirty="0"/>
          </a:p>
          <a:p>
            <a:pPr marL="257175" indent="-257175">
              <a:buAutoNum type="alphaLcPeriod"/>
            </a:pPr>
            <a:r>
              <a:rPr lang="en-US" sz="2400" dirty="0"/>
              <a:t>Yes</a:t>
            </a:r>
          </a:p>
          <a:p>
            <a:pPr marL="257175" indent="-257175">
              <a:buAutoNum type="alphaLcPeriod"/>
            </a:pPr>
            <a:r>
              <a:rPr lang="en-US" sz="2400" dirty="0"/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4176055775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Expectations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is a "crash course"</a:t>
            </a:r>
          </a:p>
          <a:p>
            <a:pPr lvl="1"/>
            <a:r>
              <a:rPr lang="en-US" dirty="0"/>
              <a:t>Plan to review these materials more than once</a:t>
            </a:r>
          </a:p>
          <a:p>
            <a:pPr lvl="1"/>
            <a:r>
              <a:rPr lang="en-US" dirty="0"/>
              <a:t>Five-minute break at midpoint</a:t>
            </a:r>
          </a:p>
          <a:p>
            <a:r>
              <a:rPr lang="en-US" dirty="0"/>
              <a:t>Please ask/answer questions and provide feedback in the Q/A panel, not the group chat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6473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Repeated Scenario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573DAA-F6FA-4B5E-82D6-90FA5BE20CDB}"/>
              </a:ext>
            </a:extLst>
          </p:cNvPr>
          <p:cNvSpPr txBox="1"/>
          <p:nvPr/>
        </p:nvSpPr>
        <p:spPr>
          <a:xfrm>
            <a:off x="1168854" y="1202871"/>
            <a:ext cx="680629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You need to move an Azure VM to another hardware host.</a:t>
            </a:r>
          </a:p>
          <a:p>
            <a:endParaRPr lang="en-US" sz="2400" dirty="0"/>
          </a:p>
          <a:p>
            <a:r>
              <a:rPr lang="en-US" sz="2400" dirty="0"/>
              <a:t>Solution: You enable boot diagnostics.</a:t>
            </a:r>
          </a:p>
          <a:p>
            <a:endParaRPr lang="en-US" sz="2400" dirty="0"/>
          </a:p>
          <a:p>
            <a:r>
              <a:rPr lang="en-US" sz="2400" dirty="0"/>
              <a:t>Does this solution meet the goal?</a:t>
            </a:r>
          </a:p>
          <a:p>
            <a:endParaRPr lang="en-US" sz="2400" dirty="0"/>
          </a:p>
          <a:p>
            <a:pPr marL="257175" indent="-257175">
              <a:buAutoNum type="alphaLcPeriod"/>
            </a:pPr>
            <a:r>
              <a:rPr lang="en-US" sz="2400" dirty="0"/>
              <a:t>Yes</a:t>
            </a:r>
          </a:p>
          <a:p>
            <a:pPr marL="257175" indent="-257175">
              <a:buAutoNum type="alphaLcPeriod"/>
            </a:pPr>
            <a:r>
              <a:rPr lang="en-US" sz="2400" dirty="0"/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2855699844"/>
      </p:ext>
    </p:extLst>
  </p:cSld>
  <p:clrMapOvr>
    <a:masterClrMapping/>
  </p:clrMapOvr>
  <p:transition>
    <p:fad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Select and Place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28D004-432C-40C0-887C-A1DE6448E1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153" y="1049629"/>
            <a:ext cx="7305694" cy="3840956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321808469"/>
      </p:ext>
    </p:extLst>
  </p:cSld>
  <p:clrMapOvr>
    <a:masterClrMapping/>
  </p:clrMapOvr>
  <p:transition>
    <p:fad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Build List and Reorder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995FA9-9F69-4229-AE53-7CD8B7833A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6632" y="1028701"/>
            <a:ext cx="5930736" cy="3967151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517133926"/>
      </p:ext>
    </p:extLst>
  </p:cSld>
  <p:clrMapOvr>
    <a:masterClrMapping/>
  </p:clrMapOvr>
  <p:transition>
    <p:fad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Active Screen/Fill in the Blank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258319-C6AA-4A20-B2B6-58F13105B0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6023" y="1030559"/>
            <a:ext cx="6631954" cy="3839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633059"/>
      </p:ext>
    </p:extLst>
  </p:cSld>
  <p:clrMapOvr>
    <a:masterClrMapping/>
  </p:clrMapOvr>
  <p:transition>
    <p:fad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Case Study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1C76BE-3D56-4014-BF60-49E5DDBA26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825" y="1065745"/>
            <a:ext cx="7372350" cy="3824840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736637923"/>
      </p:ext>
    </p:extLst>
  </p:cSld>
  <p:clrMapOvr>
    <a:masterClrMapping/>
  </p:clrMapOvr>
  <p:transition>
    <p:fade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Performance-Based Lab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4081387-89A1-459B-9135-9371751A0523}"/>
              </a:ext>
            </a:extLst>
          </p:cNvPr>
          <p:cNvGrpSpPr/>
          <p:nvPr/>
        </p:nvGrpSpPr>
        <p:grpSpPr>
          <a:xfrm>
            <a:off x="1013962" y="716085"/>
            <a:ext cx="6738900" cy="4268806"/>
            <a:chOff x="1013962" y="716085"/>
            <a:chExt cx="6738900" cy="426880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4AEB5F4-7D42-4847-AAA1-08F572F1B4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13962" y="716085"/>
              <a:ext cx="6738900" cy="4268806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63C9B6A-CEA0-413C-A8BC-FD3A982FE108}"/>
                </a:ext>
              </a:extLst>
            </p:cNvPr>
            <p:cNvSpPr/>
            <p:nvPr/>
          </p:nvSpPr>
          <p:spPr>
            <a:xfrm>
              <a:off x="4450813" y="2387084"/>
              <a:ext cx="24237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 </a:t>
              </a:r>
              <a:endParaRPr lang="en-US" dirty="0"/>
            </a:p>
          </p:txBody>
        </p:sp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A2CB6128-837D-4524-8C8F-4E6F39F1DD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42682" y="894156"/>
              <a:ext cx="1917099" cy="405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7F5B4D4E-2FEF-456E-9FB8-DD6E9C1218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67011" y="4197905"/>
              <a:ext cx="1713634" cy="734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77005414-D9D3-46B0-83DD-D2DACD513E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6903" y="855920"/>
              <a:ext cx="4232825" cy="34316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8165667-E994-4DA5-93D4-DA1E34AD631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45131" y="4282383"/>
              <a:ext cx="4297551" cy="409524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A79997B-60E7-4713-82FF-C54A8D45E7C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259781" y="1021917"/>
              <a:ext cx="470961" cy="3265662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863BDFD-A23F-4F2F-A7D5-B6DEE094EDD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259781" y="4197905"/>
              <a:ext cx="469327" cy="7499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35305023"/>
      </p:ext>
    </p:extLst>
  </p:cSld>
  <p:clrMapOvr>
    <a:masterClrMapping/>
  </p:clrMapOvr>
  <p:transition>
    <p:fade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Microsoft Online Testing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538689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Tim's Online Testing Video (YouTube)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1880932-C79B-4E37-86AD-089232300598}"/>
              </a:ext>
            </a:extLst>
          </p:cNvPr>
          <p:cNvSpPr/>
          <p:nvPr/>
        </p:nvSpPr>
        <p:spPr>
          <a:xfrm>
            <a:off x="1241536" y="2034283"/>
            <a:ext cx="6651398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timw.info/online</a:t>
            </a:r>
          </a:p>
        </p:txBody>
      </p:sp>
    </p:spTree>
    <p:extLst>
      <p:ext uri="{BB962C8B-B14F-4D97-AF65-F5344CB8AC3E}">
        <p14:creationId xmlns:p14="http://schemas.microsoft.com/office/powerpoint/2010/main" val="3957419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5DDC46-6BCF-426A-ADB9-78D6146896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565" y="1144455"/>
            <a:ext cx="7750869" cy="3171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43813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A7B783-EA01-4218-89C3-B85806531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8438" y="657872"/>
            <a:ext cx="3942857" cy="42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7526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7149888" y="4835723"/>
            <a:ext cx="22113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https://timw.info/dc2ac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2A1D3595-F2A1-441C-A2BF-E0654842E388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The Microsoft AI Engineer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C092467-BEE5-4A27-831B-F9013E410C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432" y="1719312"/>
            <a:ext cx="8747633" cy="170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54604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5F4526-F934-4ACA-BD68-2B22C2BF8F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5520" y="672932"/>
            <a:ext cx="4632960" cy="4302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9278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D1A932-A4A6-463B-A049-A4DE2A329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158" y="1124969"/>
            <a:ext cx="6401684" cy="2893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03264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D2C2E7-A646-467B-A8F2-FA0D3528C5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401" y="1067728"/>
            <a:ext cx="6241198" cy="320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17427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DD48C2-927E-4E87-AEA1-69D5256F48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057" y="1078499"/>
            <a:ext cx="7151886" cy="2986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74181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6700B5-408B-4549-B451-CDE39828D9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710" y="790593"/>
            <a:ext cx="5930579" cy="3819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45945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7639" y="1669236"/>
            <a:ext cx="6659452" cy="2578256"/>
          </a:xfrm>
        </p:spPr>
        <p:txBody>
          <a:bodyPr/>
          <a:lstStyle/>
          <a:p>
            <a:r>
              <a:rPr lang="en-US" dirty="0"/>
              <a:t>Course materials: </a:t>
            </a:r>
            <a:r>
              <a:rPr lang="en-US" b="1" dirty="0">
                <a:solidFill>
                  <a:srgbClr val="0070C0"/>
                </a:solidFill>
              </a:rPr>
              <a:t>timw.info/ai100</a:t>
            </a:r>
          </a:p>
          <a:p>
            <a:r>
              <a:rPr lang="en-US" dirty="0"/>
              <a:t>Twitter: </a:t>
            </a:r>
            <a:r>
              <a:rPr lang="en-US" b="1" dirty="0">
                <a:solidFill>
                  <a:srgbClr val="0070C0"/>
                </a:solidFill>
              </a:rPr>
              <a:t>@TechTrainerTim</a:t>
            </a:r>
          </a:p>
          <a:p>
            <a:r>
              <a:rPr lang="en-US" dirty="0"/>
              <a:t>Work: </a:t>
            </a:r>
            <a:r>
              <a:rPr lang="en-US" b="1" dirty="0">
                <a:solidFill>
                  <a:srgbClr val="0070C0"/>
                </a:solidFill>
              </a:rPr>
              <a:t>timw.info/</a:t>
            </a:r>
            <a:r>
              <a:rPr lang="en-US" b="1" dirty="0" err="1">
                <a:solidFill>
                  <a:srgbClr val="0070C0"/>
                </a:solidFill>
              </a:rPr>
              <a:t>ps</a:t>
            </a:r>
            <a:endParaRPr lang="en-US" b="1" dirty="0">
              <a:solidFill>
                <a:srgbClr val="0070C0"/>
              </a:solidFill>
            </a:endParaRPr>
          </a:p>
          <a:p>
            <a:r>
              <a:rPr lang="en-US" dirty="0"/>
              <a:t>Web: </a:t>
            </a:r>
            <a:r>
              <a:rPr lang="en-US" b="1" dirty="0">
                <a:solidFill>
                  <a:srgbClr val="0070C0"/>
                </a:solidFill>
              </a:rPr>
              <a:t>timw.info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120EB8-2454-4A4A-B1B6-69A9EBF8FE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9304" y="1630188"/>
            <a:ext cx="2449918" cy="1883123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953075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2A1D3595-F2A1-441C-A2BF-E0654842E388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Other Microsoft AI Job Roles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7832D6-3687-4DC8-A6C8-1EE022A0F6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476" y="866834"/>
            <a:ext cx="8019048" cy="9523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FD2FFCA-B269-47CA-964B-07E35B1B1D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381" y="2055094"/>
            <a:ext cx="8095238" cy="94285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59A3D94-ACE0-4597-99F4-2F09FBB72E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153" y="3233830"/>
            <a:ext cx="7971428" cy="14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67371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61120-E34F-4545-B208-F7C8AD694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Isosceles Triangle 2">
            <a:extLst>
              <a:ext uri="{FF2B5EF4-FFF2-40B4-BE49-F238E27FC236}">
                <a16:creationId xmlns:a16="http://schemas.microsoft.com/office/drawing/2014/main" id="{63995069-69E5-4381-9671-C69866B93FC4}"/>
              </a:ext>
            </a:extLst>
          </p:cNvPr>
          <p:cNvSpPr/>
          <p:nvPr/>
        </p:nvSpPr>
        <p:spPr>
          <a:xfrm>
            <a:off x="2487120" y="1089189"/>
            <a:ext cx="4169760" cy="3122052"/>
          </a:xfrm>
          <a:prstGeom prst="triangl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450"/>
              </a:spcBef>
            </a:pPr>
            <a:r>
              <a:rPr lang="en-US" dirty="0">
                <a:solidFill>
                  <a:schemeClr val="bg1"/>
                </a:solidFill>
              </a:rPr>
              <a:t>Interdependence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6A2048-FB70-46D4-A516-B738655F7FD6}"/>
              </a:ext>
            </a:extLst>
          </p:cNvPr>
          <p:cNvSpPr txBox="1"/>
          <p:nvPr/>
        </p:nvSpPr>
        <p:spPr>
          <a:xfrm>
            <a:off x="1905814" y="2119301"/>
            <a:ext cx="196833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1500" dirty="0"/>
              <a:t>Content knowledge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E7D8EA-D531-43B6-821A-549B9677E818}"/>
              </a:ext>
            </a:extLst>
          </p:cNvPr>
          <p:cNvSpPr txBox="1"/>
          <p:nvPr/>
        </p:nvSpPr>
        <p:spPr>
          <a:xfrm>
            <a:off x="5269853" y="2119301"/>
            <a:ext cx="196833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1500" dirty="0"/>
              <a:t>Practical application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9C4BAF-D29C-41B7-A22E-C1DCBB043612}"/>
              </a:ext>
            </a:extLst>
          </p:cNvPr>
          <p:cNvSpPr txBox="1"/>
          <p:nvPr/>
        </p:nvSpPr>
        <p:spPr>
          <a:xfrm>
            <a:off x="3248347" y="4241949"/>
            <a:ext cx="264730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1500" dirty="0"/>
              <a:t>Test-taking skills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C30ADE8-5344-4383-B36B-B9458A149C4F}"/>
              </a:ext>
            </a:extLst>
          </p:cNvPr>
          <p:cNvSpPr/>
          <p:nvPr/>
        </p:nvSpPr>
        <p:spPr>
          <a:xfrm>
            <a:off x="-1" y="196815"/>
            <a:ext cx="905021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Tim's Certification Study Pyramid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21031657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theme/theme1.xml><?xml version="1.0" encoding="utf-8"?>
<a:theme xmlns:a="http://schemas.openxmlformats.org/drawingml/2006/main" name="Standard_LiveLessons_2017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tandard_LiveLessons_2016.potm" id="{8C1633E9-E98A-446F-92F4-E3D84D4249FA}" vid="{A44C486B-6B48-42BE-B4AA-FE194AC1400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Standard_LiveLessons_2017.potm</Template>
  <TotalTime>8258</TotalTime>
  <Words>954</Words>
  <Application>Microsoft Office PowerPoint</Application>
  <PresentationFormat>On-screen Show (16:9)</PresentationFormat>
  <Paragraphs>262</Paragraphs>
  <Slides>75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75</vt:i4>
      </vt:variant>
    </vt:vector>
  </HeadingPairs>
  <TitlesOfParts>
    <vt:vector size="82" baseType="lpstr">
      <vt:lpstr>Arial</vt:lpstr>
      <vt:lpstr>Calibri</vt:lpstr>
      <vt:lpstr>Cascadia Code Mono PL, Consolas,  Courier New</vt:lpstr>
      <vt:lpstr>Gotham Medium</vt:lpstr>
      <vt:lpstr>Tahoma</vt:lpstr>
      <vt:lpstr>Times New Roman</vt:lpstr>
      <vt:lpstr>Standard_LiveLessons_2017</vt:lpstr>
      <vt:lpstr>Exam AI-100: Designing and Implementing an Azure AI Solution Crash Course</vt:lpstr>
      <vt:lpstr>Tim Warner</vt:lpstr>
      <vt:lpstr>Course Materials</vt:lpstr>
      <vt:lpstr>Session 1 of 2 Learning Goals</vt:lpstr>
      <vt:lpstr>Session 2 of 2 Learning Goals</vt:lpstr>
      <vt:lpstr>Setting Expectations</vt:lpstr>
      <vt:lpstr> </vt:lpstr>
      <vt:lpstr> </vt:lpstr>
      <vt:lpstr> </vt:lpstr>
      <vt:lpstr>Fundamental Terminology</vt:lpstr>
      <vt:lpstr>Artificial Intelligence (AI)</vt:lpstr>
      <vt:lpstr>Machine Learning (ML)</vt:lpstr>
      <vt:lpstr> </vt:lpstr>
      <vt:lpstr> </vt:lpstr>
      <vt:lpstr> </vt:lpstr>
      <vt:lpstr> </vt:lpstr>
      <vt:lpstr> </vt:lpstr>
      <vt:lpstr> </vt:lpstr>
      <vt:lpstr>Azure AI Technology Stack Overview</vt:lpstr>
      <vt:lpstr>Azure AI Stack</vt:lpstr>
      <vt:lpstr>Azure Cognitive Services</vt:lpstr>
      <vt:lpstr>Azure Cognitive Services</vt:lpstr>
      <vt:lpstr>Azure AI Related Services</vt:lpstr>
      <vt:lpstr> </vt:lpstr>
      <vt:lpstr> </vt:lpstr>
      <vt:lpstr> </vt:lpstr>
      <vt:lpstr> </vt:lpstr>
      <vt:lpstr> </vt:lpstr>
      <vt:lpstr>Azure Kubernetes Service (AKS)</vt:lpstr>
      <vt:lpstr>Machine Learning with AKS</vt:lpstr>
      <vt:lpstr> </vt:lpstr>
      <vt:lpstr> </vt:lpstr>
      <vt:lpstr> </vt:lpstr>
      <vt:lpstr> </vt:lpstr>
      <vt:lpstr> </vt:lpstr>
      <vt:lpstr>Use Cases</vt:lpstr>
      <vt:lpstr>Use Case: Image Classification</vt:lpstr>
      <vt:lpstr>Use Case: Newsfeed Ingestion</vt:lpstr>
      <vt:lpstr>Use Case: IoT</vt:lpstr>
      <vt:lpstr>Azure Machine Learning</vt:lpstr>
      <vt:lpstr> </vt:lpstr>
      <vt:lpstr> </vt:lpstr>
      <vt:lpstr> </vt:lpstr>
      <vt:lpstr> </vt:lpstr>
      <vt:lpstr>Day 2</vt:lpstr>
      <vt:lpstr>Azure Cognitive Services</vt:lpstr>
      <vt:lpstr>Azure Cognitive Search</vt:lpstr>
      <vt:lpstr>Azure Bot Service</vt:lpstr>
      <vt:lpstr>Chatbot</vt:lpstr>
      <vt:lpstr>Visual Assistant</vt:lpstr>
      <vt:lpstr>Conversational Bot</vt:lpstr>
      <vt:lpstr>Speech Services</vt:lpstr>
      <vt:lpstr>Speech Transcription</vt:lpstr>
      <vt:lpstr>Exam AI-100 Strategy</vt:lpstr>
      <vt:lpstr> </vt:lpstr>
      <vt:lpstr>Item Types </vt:lpstr>
      <vt:lpstr> Single Answer Multiple Choice</vt:lpstr>
      <vt:lpstr> Multiple Answer Multiple Choice</vt:lpstr>
      <vt:lpstr>Repeated Scenario</vt:lpstr>
      <vt:lpstr>Repeated Scenario</vt:lpstr>
      <vt:lpstr> Select and Place</vt:lpstr>
      <vt:lpstr> Build List and Reorder</vt:lpstr>
      <vt:lpstr> Active Screen/Fill in the Blank</vt:lpstr>
      <vt:lpstr> Case Study</vt:lpstr>
      <vt:lpstr> Performance-Based Lab</vt:lpstr>
      <vt:lpstr>Microsoft Online Testing </vt:lpstr>
      <vt:lpstr>Tim's Online Testing Video (YouTube)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Thank you!</vt:lpstr>
    </vt:vector>
  </TitlesOfParts>
  <Company>Pearson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Julie Phifer</dc:creator>
  <cp:lastModifiedBy>Tim</cp:lastModifiedBy>
  <cp:revision>202</cp:revision>
  <dcterms:created xsi:type="dcterms:W3CDTF">2015-09-28T19:52:00Z</dcterms:created>
  <dcterms:modified xsi:type="dcterms:W3CDTF">2020-08-17T14:28:15Z</dcterms:modified>
</cp:coreProperties>
</file>